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71" r:id="rId6"/>
    <p:sldId id="263" r:id="rId7"/>
    <p:sldId id="273" r:id="rId8"/>
    <p:sldId id="274" r:id="rId9"/>
    <p:sldId id="275" r:id="rId10"/>
    <p:sldId id="278" r:id="rId11"/>
    <p:sldId id="277" r:id="rId12"/>
    <p:sldId id="269" r:id="rId13"/>
  </p:sldIdLst>
  <p:sldSz cx="18288000" cy="10287000"/>
  <p:notesSz cx="6858000" cy="9144000"/>
  <p:embeddedFontLst>
    <p:embeddedFont>
      <p:font typeface="Lato" panose="020F0502020204030203" pitchFamily="34" charset="0"/>
      <p:regular r:id="rId14"/>
    </p:embeddedFont>
    <p:embeddedFont>
      <p:font typeface="Lato Bold" panose="020F0502020204030203" charset="0"/>
      <p:regular r:id="rId15"/>
    </p:embeddedFont>
    <p:embeddedFont>
      <p:font typeface="Poppins" panose="00000500000000000000" pitchFamily="2" charset="0"/>
      <p:regular r:id="rId16"/>
      <p:bold r:id="rId17"/>
      <p:italic r:id="rId18"/>
      <p:boldItalic r:id="rId19"/>
    </p:embeddedFont>
    <p:embeddedFont>
      <p:font typeface="Poppins Bold" panose="00000800000000000000"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22" autoAdjust="0"/>
  </p:normalViewPr>
  <p:slideViewPr>
    <p:cSldViewPr>
      <p:cViewPr varScale="1">
        <p:scale>
          <a:sx n="51" d="100"/>
          <a:sy n="51" d="100"/>
        </p:scale>
        <p:origin x="139"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10.png>
</file>

<file path=ppt/media/image11.png>
</file>

<file path=ppt/media/image2.png>
</file>

<file path=ppt/media/image3.svg>
</file>

<file path=ppt/media/image4.jp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8.sv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928665" y="645697"/>
            <a:ext cx="16598104" cy="995428"/>
            <a:chOff x="0" y="0"/>
            <a:chExt cx="4371517" cy="262170"/>
          </a:xfrm>
        </p:grpSpPr>
        <p:sp>
          <p:nvSpPr>
            <p:cNvPr id="3" name="Freeform 3"/>
            <p:cNvSpPr/>
            <p:nvPr/>
          </p:nvSpPr>
          <p:spPr>
            <a:xfrm>
              <a:off x="0" y="0"/>
              <a:ext cx="4371517" cy="262170"/>
            </a:xfrm>
            <a:custGeom>
              <a:avLst/>
              <a:gdLst/>
              <a:ahLst/>
              <a:cxnLst/>
              <a:rect l="l" t="t" r="r" b="b"/>
              <a:pathLst>
                <a:path w="4371517" h="262170">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4" name="TextBox 4"/>
            <p:cNvSpPr txBox="1"/>
            <p:nvPr/>
          </p:nvSpPr>
          <p:spPr>
            <a:xfrm>
              <a:off x="0" y="-38100"/>
              <a:ext cx="4371517" cy="30027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934226" y="2019300"/>
            <a:ext cx="8830120" cy="6977666"/>
          </a:xfrm>
          <a:custGeom>
            <a:avLst/>
            <a:gdLst/>
            <a:ahLst/>
            <a:cxnLst/>
            <a:rect l="l" t="t" r="r" b="b"/>
            <a:pathLst>
              <a:path w="12112509" h="8707633">
                <a:moveTo>
                  <a:pt x="0" y="0"/>
                </a:moveTo>
                <a:lnTo>
                  <a:pt x="12112509" y="0"/>
                </a:lnTo>
                <a:lnTo>
                  <a:pt x="12112509" y="8707633"/>
                </a:lnTo>
                <a:lnTo>
                  <a:pt x="0" y="8707633"/>
                </a:lnTo>
                <a:lnTo>
                  <a:pt x="0" y="0"/>
                </a:lnTo>
                <a:close/>
              </a:path>
            </a:pathLst>
          </a:custGeom>
          <a:blipFill>
            <a:blip r:embed="rId2"/>
            <a:stretch>
              <a:fillRect t="-501"/>
            </a:stretch>
          </a:blipFill>
        </p:spPr>
        <p:txBody>
          <a:bodyPr/>
          <a:lstStyle/>
          <a:p>
            <a:endParaRPr lang="en-US"/>
          </a:p>
        </p:txBody>
      </p:sp>
      <p:sp>
        <p:nvSpPr>
          <p:cNvPr id="9" name="Freeform 9"/>
          <p:cNvSpPr/>
          <p:nvPr/>
        </p:nvSpPr>
        <p:spPr>
          <a:xfrm>
            <a:off x="1171305" y="879197"/>
            <a:ext cx="528429" cy="528429"/>
          </a:xfrm>
          <a:custGeom>
            <a:avLst/>
            <a:gdLst/>
            <a:ahLst/>
            <a:cxnLst/>
            <a:rect l="l" t="t" r="r" b="b"/>
            <a:pathLst>
              <a:path w="528429" h="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838200" y="3162300"/>
            <a:ext cx="8658495" cy="1846659"/>
          </a:xfrm>
          <a:prstGeom prst="rect">
            <a:avLst/>
          </a:prstGeom>
        </p:spPr>
        <p:txBody>
          <a:bodyPr wrap="square" lIns="0" tIns="0" rIns="0" bIns="0" rtlCol="0" anchor="t">
            <a:spAutoFit/>
          </a:bodyPr>
          <a:lstStyle/>
          <a:p>
            <a:pPr algn="l"/>
            <a:r>
              <a:rPr lang="en-US" sz="6000" dirty="0">
                <a:solidFill>
                  <a:srgbClr val="FBF9F1"/>
                </a:solidFill>
                <a:latin typeface="Poppins Bold"/>
                <a:ea typeface="Poppins Bold"/>
                <a:cs typeface="Poppins Bold"/>
                <a:sym typeface="Poppins Bold"/>
              </a:rPr>
              <a:t>Advanced Driver Assistance System</a:t>
            </a:r>
          </a:p>
        </p:txBody>
      </p:sp>
      <p:sp>
        <p:nvSpPr>
          <p:cNvPr id="11" name="TextBox 11"/>
          <p:cNvSpPr txBox="1"/>
          <p:nvPr/>
        </p:nvSpPr>
        <p:spPr>
          <a:xfrm>
            <a:off x="1896669" y="882426"/>
            <a:ext cx="3755168" cy="439223"/>
          </a:xfrm>
          <a:prstGeom prst="rect">
            <a:avLst/>
          </a:prstGeom>
        </p:spPr>
        <p:txBody>
          <a:bodyPr lIns="0" tIns="0" rIns="0" bIns="0" rtlCol="0" anchor="t">
            <a:spAutoFit/>
          </a:bodyPr>
          <a:lstStyle/>
          <a:p>
            <a:pPr algn="l">
              <a:lnSpc>
                <a:spcPts val="3779"/>
              </a:lnSpc>
              <a:spcBef>
                <a:spcPct val="0"/>
              </a:spcBef>
            </a:pPr>
            <a:r>
              <a:rPr lang="en-US" sz="2700" dirty="0">
                <a:solidFill>
                  <a:srgbClr val="E5E1DA"/>
                </a:solidFill>
                <a:latin typeface="Lato"/>
                <a:ea typeface="Lato"/>
                <a:cs typeface="Lato"/>
                <a:sym typeface="Lato"/>
              </a:rPr>
              <a:t>ITI Training 1-Month</a:t>
            </a:r>
          </a:p>
        </p:txBody>
      </p:sp>
      <p:pic>
        <p:nvPicPr>
          <p:cNvPr id="24" name="Picture 23" descr="A car in the dark&#10;&#10;Description automatically generated">
            <a:extLst>
              <a:ext uri="{FF2B5EF4-FFF2-40B4-BE49-F238E27FC236}">
                <a16:creationId xmlns:a16="http://schemas.microsoft.com/office/drawing/2014/main" id="{3279E878-95EE-890C-16FE-D5318B8349E9}"/>
              </a:ext>
            </a:extLst>
          </p:cNvPr>
          <p:cNvPicPr>
            <a:picLocks noChangeAspect="1"/>
          </p:cNvPicPr>
          <p:nvPr/>
        </p:nvPicPr>
        <p:blipFill rotWithShape="1">
          <a:blip r:embed="rId5">
            <a:extLst>
              <a:ext uri="{28A0092B-C50C-407E-A947-70E740481C1C}">
                <a14:useLocalDpi xmlns:a14="http://schemas.microsoft.com/office/drawing/2010/main" val="0"/>
              </a:ext>
            </a:extLst>
          </a:blip>
          <a:srcRect t="35926" b="36667"/>
          <a:stretch/>
        </p:blipFill>
        <p:spPr>
          <a:xfrm>
            <a:off x="1896669" y="5931144"/>
            <a:ext cx="5786438" cy="28194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4" name="Group 4"/>
          <p:cNvGrpSpPr/>
          <p:nvPr/>
        </p:nvGrpSpPr>
        <p:grpSpPr>
          <a:xfrm>
            <a:off x="3163613" y="1257300"/>
            <a:ext cx="13077617" cy="8651410"/>
            <a:chOff x="0" y="0"/>
            <a:chExt cx="3312548" cy="2143144"/>
          </a:xfrm>
        </p:grpSpPr>
        <p:sp>
          <p:nvSpPr>
            <p:cNvPr id="5" name="Freeform 5"/>
            <p:cNvSpPr/>
            <p:nvPr/>
          </p:nvSpPr>
          <p:spPr>
            <a:xfrm>
              <a:off x="0" y="0"/>
              <a:ext cx="3312549" cy="2143144"/>
            </a:xfrm>
            <a:custGeom>
              <a:avLst/>
              <a:gdLst/>
              <a:ahLst/>
              <a:cxnLst/>
              <a:rect l="l" t="t" r="r" b="b"/>
              <a:pathLst>
                <a:path w="3312549" h="2143144">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txBody>
            <a:bodyPr/>
            <a:lstStyle/>
            <a:p>
              <a:endParaRPr lang="en-US"/>
            </a:p>
          </p:txBody>
        </p:sp>
        <p:sp>
          <p:nvSpPr>
            <p:cNvPr id="6" name="TextBox 6"/>
            <p:cNvSpPr txBox="1"/>
            <p:nvPr/>
          </p:nvSpPr>
          <p:spPr>
            <a:xfrm>
              <a:off x="0" y="-38100"/>
              <a:ext cx="3312548" cy="2181244"/>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rot="6626729" flipH="1">
            <a:off x="-8130685" y="1817905"/>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2"/>
            <a:stretch>
              <a:fillRect/>
            </a:stretch>
          </a:blipFill>
        </p:spPr>
        <p:txBody>
          <a:bodyPr/>
          <a:lstStyle/>
          <a:p>
            <a:endParaRPr lang="en-US"/>
          </a:p>
        </p:txBody>
      </p:sp>
      <p:sp>
        <p:nvSpPr>
          <p:cNvPr id="8" name="Freeform 8"/>
          <p:cNvSpPr/>
          <p:nvPr/>
        </p:nvSpPr>
        <p:spPr>
          <a:xfrm>
            <a:off x="10212631" y="3782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3962400" y="1592652"/>
            <a:ext cx="8043479" cy="925894"/>
          </a:xfrm>
          <a:prstGeom prst="rect">
            <a:avLst/>
          </a:prstGeom>
        </p:spPr>
        <p:txBody>
          <a:bodyPr lIns="0" tIns="0" rIns="0" bIns="0" rtlCol="0" anchor="t">
            <a:spAutoFit/>
          </a:bodyPr>
          <a:lstStyle/>
          <a:p>
            <a:pPr algn="l">
              <a:lnSpc>
                <a:spcPts val="7150"/>
              </a:lnSpc>
            </a:pPr>
            <a:r>
              <a:rPr lang="en-US" sz="6500" dirty="0">
                <a:solidFill>
                  <a:srgbClr val="FBF9F1"/>
                </a:solidFill>
                <a:latin typeface="Poppins Bold"/>
                <a:ea typeface="Poppins Bold"/>
                <a:cs typeface="Poppins Bold"/>
                <a:sym typeface="Poppins Bold"/>
              </a:rPr>
              <a:t>Security ECU</a:t>
            </a:r>
          </a:p>
        </p:txBody>
      </p:sp>
      <p:pic>
        <p:nvPicPr>
          <p:cNvPr id="12" name="Picture 11" descr="A computer screen shot of a circuit board&#10;&#10;Description automatically generated">
            <a:extLst>
              <a:ext uri="{FF2B5EF4-FFF2-40B4-BE49-F238E27FC236}">
                <a16:creationId xmlns:a16="http://schemas.microsoft.com/office/drawing/2014/main" id="{7FEF9E64-3C4A-527C-5361-F481CBB420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48089" y="2670473"/>
            <a:ext cx="9696511" cy="6999394"/>
          </a:xfrm>
          <a:prstGeom prst="rect">
            <a:avLst/>
          </a:prstGeom>
        </p:spPr>
      </p:pic>
    </p:spTree>
    <p:extLst>
      <p:ext uri="{BB962C8B-B14F-4D97-AF65-F5344CB8AC3E}">
        <p14:creationId xmlns:p14="http://schemas.microsoft.com/office/powerpoint/2010/main" val="1165932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4" name="Group 4"/>
          <p:cNvGrpSpPr/>
          <p:nvPr/>
        </p:nvGrpSpPr>
        <p:grpSpPr>
          <a:xfrm>
            <a:off x="3163613" y="1257300"/>
            <a:ext cx="13077617" cy="8651410"/>
            <a:chOff x="0" y="0"/>
            <a:chExt cx="3312548" cy="2143144"/>
          </a:xfrm>
        </p:grpSpPr>
        <p:sp>
          <p:nvSpPr>
            <p:cNvPr id="5" name="Freeform 5"/>
            <p:cNvSpPr/>
            <p:nvPr/>
          </p:nvSpPr>
          <p:spPr>
            <a:xfrm>
              <a:off x="0" y="0"/>
              <a:ext cx="3312549" cy="2143144"/>
            </a:xfrm>
            <a:custGeom>
              <a:avLst/>
              <a:gdLst/>
              <a:ahLst/>
              <a:cxnLst/>
              <a:rect l="l" t="t" r="r" b="b"/>
              <a:pathLst>
                <a:path w="3312549" h="2143144">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txBody>
            <a:bodyPr/>
            <a:lstStyle/>
            <a:p>
              <a:endParaRPr lang="en-US"/>
            </a:p>
          </p:txBody>
        </p:sp>
        <p:sp>
          <p:nvSpPr>
            <p:cNvPr id="6" name="TextBox 6"/>
            <p:cNvSpPr txBox="1"/>
            <p:nvPr/>
          </p:nvSpPr>
          <p:spPr>
            <a:xfrm>
              <a:off x="0" y="-38100"/>
              <a:ext cx="3312548" cy="2181244"/>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rot="6626729" flipH="1">
            <a:off x="-8130685" y="1817905"/>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2"/>
            <a:stretch>
              <a:fillRect/>
            </a:stretch>
          </a:blipFill>
        </p:spPr>
        <p:txBody>
          <a:bodyPr/>
          <a:lstStyle/>
          <a:p>
            <a:endParaRPr lang="en-US"/>
          </a:p>
        </p:txBody>
      </p:sp>
      <p:sp>
        <p:nvSpPr>
          <p:cNvPr id="8" name="Freeform 8"/>
          <p:cNvSpPr/>
          <p:nvPr/>
        </p:nvSpPr>
        <p:spPr>
          <a:xfrm>
            <a:off x="10212631" y="3782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3962400" y="1592652"/>
            <a:ext cx="8043479" cy="925894"/>
          </a:xfrm>
          <a:prstGeom prst="rect">
            <a:avLst/>
          </a:prstGeom>
        </p:spPr>
        <p:txBody>
          <a:bodyPr lIns="0" tIns="0" rIns="0" bIns="0" rtlCol="0" anchor="t">
            <a:spAutoFit/>
          </a:bodyPr>
          <a:lstStyle/>
          <a:p>
            <a:pPr algn="l">
              <a:lnSpc>
                <a:spcPts val="7150"/>
              </a:lnSpc>
            </a:pPr>
            <a:r>
              <a:rPr lang="en-US" sz="6500" dirty="0">
                <a:solidFill>
                  <a:srgbClr val="FBF9F1"/>
                </a:solidFill>
                <a:latin typeface="Poppins Bold"/>
                <a:ea typeface="Poppins Bold"/>
                <a:cs typeface="Poppins Bold"/>
                <a:sym typeface="Poppins Bold"/>
              </a:rPr>
              <a:t>Control ECU</a:t>
            </a:r>
          </a:p>
        </p:txBody>
      </p:sp>
      <p:pic>
        <p:nvPicPr>
          <p:cNvPr id="3" name="Picture 2" descr="A computer screen shot of a circuit board&#10;&#10;Description automatically generated">
            <a:extLst>
              <a:ext uri="{FF2B5EF4-FFF2-40B4-BE49-F238E27FC236}">
                <a16:creationId xmlns:a16="http://schemas.microsoft.com/office/drawing/2014/main" id="{CB3D7FD8-3157-88AE-0397-A35F0D4CFA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38600" y="2895173"/>
            <a:ext cx="10602805" cy="6668431"/>
          </a:xfrm>
          <a:prstGeom prst="rect">
            <a:avLst/>
          </a:prstGeom>
        </p:spPr>
      </p:pic>
    </p:spTree>
    <p:extLst>
      <p:ext uri="{BB962C8B-B14F-4D97-AF65-F5344CB8AC3E}">
        <p14:creationId xmlns:p14="http://schemas.microsoft.com/office/powerpoint/2010/main" val="2212094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 name="Freeform 6"/>
          <p:cNvSpPr/>
          <p:nvPr/>
        </p:nvSpPr>
        <p:spPr>
          <a:xfrm rot="-2181579">
            <a:off x="14622652" y="162339"/>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txBody>
          <a:bodyPr/>
          <a:lstStyle/>
          <a:p>
            <a:endParaRPr lang="en-US"/>
          </a:p>
        </p:txBody>
      </p:sp>
      <p:sp>
        <p:nvSpPr>
          <p:cNvPr id="13" name="TextBox 13"/>
          <p:cNvSpPr txBox="1"/>
          <p:nvPr/>
        </p:nvSpPr>
        <p:spPr>
          <a:xfrm>
            <a:off x="1048386" y="2115241"/>
            <a:ext cx="4876800" cy="410369"/>
          </a:xfrm>
          <a:prstGeom prst="rect">
            <a:avLst/>
          </a:prstGeom>
        </p:spPr>
        <p:txBody>
          <a:bodyPr wrap="square" lIns="0" tIns="0" rIns="0" bIns="0" rtlCol="0" anchor="t">
            <a:spAutoFit/>
          </a:bodyPr>
          <a:lstStyle/>
          <a:p>
            <a:pPr algn="l">
              <a:lnSpc>
                <a:spcPts val="3220"/>
              </a:lnSpc>
              <a:spcBef>
                <a:spcPct val="0"/>
              </a:spcBef>
            </a:pPr>
            <a:r>
              <a:rPr lang="en-US" sz="3600" dirty="0">
                <a:solidFill>
                  <a:srgbClr val="FBF9F1"/>
                </a:solidFill>
                <a:latin typeface="Lato Bold"/>
                <a:ea typeface="Lato Bold"/>
                <a:cs typeface="Lato Bold"/>
                <a:sym typeface="Lato Bold"/>
              </a:rPr>
              <a:t>Abdelrahman Ahmed</a:t>
            </a:r>
          </a:p>
        </p:txBody>
      </p:sp>
      <p:sp>
        <p:nvSpPr>
          <p:cNvPr id="14" name="TextBox 14"/>
          <p:cNvSpPr txBox="1"/>
          <p:nvPr/>
        </p:nvSpPr>
        <p:spPr>
          <a:xfrm>
            <a:off x="1028700" y="1019175"/>
            <a:ext cx="4474326" cy="850233"/>
          </a:xfrm>
          <a:prstGeom prst="rect">
            <a:avLst/>
          </a:prstGeom>
        </p:spPr>
        <p:txBody>
          <a:bodyPr lIns="0" tIns="0" rIns="0" bIns="0" rtlCol="0" anchor="t">
            <a:spAutoFit/>
          </a:bodyPr>
          <a:lstStyle/>
          <a:p>
            <a:pPr algn="l">
              <a:lnSpc>
                <a:spcPts val="6600"/>
              </a:lnSpc>
            </a:pPr>
            <a:r>
              <a:rPr lang="en-US" sz="6000" dirty="0">
                <a:solidFill>
                  <a:srgbClr val="FBF9F1"/>
                </a:solidFill>
                <a:latin typeface="Poppins Bold"/>
                <a:ea typeface="Poppins Bold"/>
                <a:cs typeface="Poppins Bold"/>
                <a:sym typeface="Poppins Bold"/>
              </a:rPr>
              <a:t>OUR TEAM</a:t>
            </a:r>
          </a:p>
        </p:txBody>
      </p:sp>
      <p:sp>
        <p:nvSpPr>
          <p:cNvPr id="16" name="TextBox 16"/>
          <p:cNvSpPr txBox="1"/>
          <p:nvPr/>
        </p:nvSpPr>
        <p:spPr>
          <a:xfrm>
            <a:off x="1048386" y="2736668"/>
            <a:ext cx="4474325" cy="410369"/>
          </a:xfrm>
          <a:prstGeom prst="rect">
            <a:avLst/>
          </a:prstGeom>
        </p:spPr>
        <p:txBody>
          <a:bodyPr wrap="square" lIns="0" tIns="0" rIns="0" bIns="0" rtlCol="0" anchor="t">
            <a:spAutoFit/>
          </a:bodyPr>
          <a:lstStyle/>
          <a:p>
            <a:pPr algn="l">
              <a:lnSpc>
                <a:spcPts val="3220"/>
              </a:lnSpc>
              <a:spcBef>
                <a:spcPct val="0"/>
              </a:spcBef>
            </a:pPr>
            <a:r>
              <a:rPr lang="en-US" sz="3600" dirty="0">
                <a:solidFill>
                  <a:srgbClr val="FBF9F1"/>
                </a:solidFill>
                <a:latin typeface="Lato Bold"/>
                <a:ea typeface="Lato Bold"/>
                <a:cs typeface="Lato Bold"/>
                <a:sym typeface="Lato Bold"/>
              </a:rPr>
              <a:t>Abdelrahman Hassan</a:t>
            </a:r>
          </a:p>
        </p:txBody>
      </p:sp>
      <p:sp>
        <p:nvSpPr>
          <p:cNvPr id="18" name="TextBox 18"/>
          <p:cNvSpPr txBox="1"/>
          <p:nvPr/>
        </p:nvSpPr>
        <p:spPr>
          <a:xfrm>
            <a:off x="1048386" y="3392870"/>
            <a:ext cx="3765244" cy="410369"/>
          </a:xfrm>
          <a:prstGeom prst="rect">
            <a:avLst/>
          </a:prstGeom>
        </p:spPr>
        <p:txBody>
          <a:bodyPr wrap="square" lIns="0" tIns="0" rIns="0" bIns="0" rtlCol="0" anchor="t">
            <a:spAutoFit/>
          </a:bodyPr>
          <a:lstStyle/>
          <a:p>
            <a:pPr algn="l">
              <a:lnSpc>
                <a:spcPts val="3220"/>
              </a:lnSpc>
              <a:spcBef>
                <a:spcPct val="0"/>
              </a:spcBef>
            </a:pPr>
            <a:r>
              <a:rPr lang="en-US" sz="3600" dirty="0">
                <a:solidFill>
                  <a:srgbClr val="FBF9F1"/>
                </a:solidFill>
                <a:latin typeface="Lato Bold"/>
                <a:ea typeface="Lato Bold"/>
                <a:cs typeface="Lato Bold"/>
                <a:sym typeface="Lato Bold"/>
              </a:rPr>
              <a:t>Abdelrahman Ali</a:t>
            </a:r>
          </a:p>
        </p:txBody>
      </p:sp>
      <p:sp>
        <p:nvSpPr>
          <p:cNvPr id="20" name="TextBox 20"/>
          <p:cNvSpPr txBox="1"/>
          <p:nvPr/>
        </p:nvSpPr>
        <p:spPr>
          <a:xfrm>
            <a:off x="1010285" y="4014297"/>
            <a:ext cx="4953002" cy="410369"/>
          </a:xfrm>
          <a:prstGeom prst="rect">
            <a:avLst/>
          </a:prstGeom>
        </p:spPr>
        <p:txBody>
          <a:bodyPr wrap="square" lIns="0" tIns="0" rIns="0" bIns="0" rtlCol="0" anchor="t">
            <a:spAutoFit/>
          </a:bodyPr>
          <a:lstStyle/>
          <a:p>
            <a:pPr algn="l">
              <a:lnSpc>
                <a:spcPts val="3220"/>
              </a:lnSpc>
              <a:spcBef>
                <a:spcPct val="0"/>
              </a:spcBef>
            </a:pPr>
            <a:r>
              <a:rPr lang="en-US" sz="3600" dirty="0">
                <a:solidFill>
                  <a:srgbClr val="FBF9F1"/>
                </a:solidFill>
                <a:latin typeface="Lato Bold"/>
                <a:ea typeface="Lato Bold"/>
                <a:cs typeface="Lato Bold"/>
                <a:sym typeface="Lato Bold"/>
              </a:rPr>
              <a:t>Abdelrahman Mohamed</a:t>
            </a:r>
          </a:p>
        </p:txBody>
      </p:sp>
      <p:sp>
        <p:nvSpPr>
          <p:cNvPr id="21" name="TextBox 10">
            <a:extLst>
              <a:ext uri="{FF2B5EF4-FFF2-40B4-BE49-F238E27FC236}">
                <a16:creationId xmlns:a16="http://schemas.microsoft.com/office/drawing/2014/main" id="{CD0DC159-D4DF-0F95-91CA-767F56EC1C75}"/>
              </a:ext>
            </a:extLst>
          </p:cNvPr>
          <p:cNvSpPr txBox="1"/>
          <p:nvPr/>
        </p:nvSpPr>
        <p:spPr>
          <a:xfrm>
            <a:off x="762000" y="5895672"/>
            <a:ext cx="11411477" cy="2203560"/>
          </a:xfrm>
          <a:prstGeom prst="rect">
            <a:avLst/>
          </a:prstGeom>
        </p:spPr>
        <p:txBody>
          <a:bodyPr lIns="0" tIns="0" rIns="0" bIns="0" rtlCol="0" anchor="t">
            <a:spAutoFit/>
          </a:bodyPr>
          <a:lstStyle/>
          <a:p>
            <a:pPr algn="l">
              <a:lnSpc>
                <a:spcPts val="15959"/>
              </a:lnSpc>
            </a:pPr>
            <a:r>
              <a:rPr lang="en-US" sz="14508" dirty="0">
                <a:solidFill>
                  <a:srgbClr val="FBF9F1"/>
                </a:solidFill>
                <a:latin typeface="Poppins Bold"/>
                <a:ea typeface="Poppins Bold"/>
                <a:cs typeface="Poppins Bold"/>
                <a:sym typeface="Poppins Bold"/>
              </a:rPr>
              <a:t>THANK YOU </a:t>
            </a:r>
          </a:p>
        </p:txBody>
      </p:sp>
      <p:sp>
        <p:nvSpPr>
          <p:cNvPr id="22" name="TextBox 16">
            <a:extLst>
              <a:ext uri="{FF2B5EF4-FFF2-40B4-BE49-F238E27FC236}">
                <a16:creationId xmlns:a16="http://schemas.microsoft.com/office/drawing/2014/main" id="{CC731548-FB5A-8D89-0937-C9DD04C64ED8}"/>
              </a:ext>
            </a:extLst>
          </p:cNvPr>
          <p:cNvSpPr txBox="1"/>
          <p:nvPr/>
        </p:nvSpPr>
        <p:spPr>
          <a:xfrm>
            <a:off x="917652" y="7922866"/>
            <a:ext cx="11411477" cy="831853"/>
          </a:xfrm>
          <a:prstGeom prst="rect">
            <a:avLst/>
          </a:prstGeom>
        </p:spPr>
        <p:txBody>
          <a:bodyPr lIns="0" tIns="0" rIns="0" bIns="0" rtlCol="0" anchor="t">
            <a:spAutoFit/>
          </a:bodyPr>
          <a:lstStyle/>
          <a:p>
            <a:pPr algn="l">
              <a:lnSpc>
                <a:spcPts val="6050"/>
              </a:lnSpc>
            </a:pPr>
            <a:r>
              <a:rPr lang="en-US" sz="5500" dirty="0">
                <a:solidFill>
                  <a:srgbClr val="FBF9F1"/>
                </a:solidFill>
                <a:latin typeface="Poppins"/>
                <a:ea typeface="Poppins"/>
                <a:cs typeface="Poppins"/>
                <a:sym typeface="Poppins"/>
              </a:rPr>
              <a:t>for your time and attention</a:t>
            </a:r>
          </a:p>
        </p:txBody>
      </p:sp>
      <p:grpSp>
        <p:nvGrpSpPr>
          <p:cNvPr id="26" name="Group 2">
            <a:extLst>
              <a:ext uri="{FF2B5EF4-FFF2-40B4-BE49-F238E27FC236}">
                <a16:creationId xmlns:a16="http://schemas.microsoft.com/office/drawing/2014/main" id="{990F2769-2800-6CEE-76A8-108E3CD9F4B7}"/>
              </a:ext>
            </a:extLst>
          </p:cNvPr>
          <p:cNvGrpSpPr/>
          <p:nvPr/>
        </p:nvGrpSpPr>
        <p:grpSpPr>
          <a:xfrm>
            <a:off x="678073" y="9038856"/>
            <a:ext cx="16598104" cy="995428"/>
            <a:chOff x="0" y="0"/>
            <a:chExt cx="4371517" cy="262170"/>
          </a:xfrm>
        </p:grpSpPr>
        <p:sp>
          <p:nvSpPr>
            <p:cNvPr id="27" name="Freeform 3">
              <a:extLst>
                <a:ext uri="{FF2B5EF4-FFF2-40B4-BE49-F238E27FC236}">
                  <a16:creationId xmlns:a16="http://schemas.microsoft.com/office/drawing/2014/main" id="{3EFAD7E1-67EF-FAE3-2D11-F4E227897B20}"/>
                </a:ext>
              </a:extLst>
            </p:cNvPr>
            <p:cNvSpPr/>
            <p:nvPr/>
          </p:nvSpPr>
          <p:spPr>
            <a:xfrm>
              <a:off x="0" y="0"/>
              <a:ext cx="4371517" cy="262170"/>
            </a:xfrm>
            <a:custGeom>
              <a:avLst/>
              <a:gdLst/>
              <a:ahLst/>
              <a:cxnLst/>
              <a:rect l="l" t="t" r="r" b="b"/>
              <a:pathLst>
                <a:path w="4371517" h="262170">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28" name="TextBox 4">
              <a:extLst>
                <a:ext uri="{FF2B5EF4-FFF2-40B4-BE49-F238E27FC236}">
                  <a16:creationId xmlns:a16="http://schemas.microsoft.com/office/drawing/2014/main" id="{9F59378B-539D-4BF8-F466-4F039A9C8C67}"/>
                </a:ext>
              </a:extLst>
            </p:cNvPr>
            <p:cNvSpPr txBox="1"/>
            <p:nvPr/>
          </p:nvSpPr>
          <p:spPr>
            <a:xfrm>
              <a:off x="0" y="-38100"/>
              <a:ext cx="4371517" cy="300270"/>
            </a:xfrm>
            <a:prstGeom prst="rect">
              <a:avLst/>
            </a:prstGeom>
          </p:spPr>
          <p:txBody>
            <a:bodyPr lIns="50800" tIns="50800" rIns="50800" bIns="50800" rtlCol="0" anchor="ctr"/>
            <a:lstStyle/>
            <a:p>
              <a:pPr algn="ctr">
                <a:lnSpc>
                  <a:spcPts val="2659"/>
                </a:lnSpc>
              </a:pPr>
              <a:endParaRPr/>
            </a:p>
          </p:txBody>
        </p:sp>
      </p:grpSp>
      <p:sp>
        <p:nvSpPr>
          <p:cNvPr id="29" name="Freeform 9">
            <a:extLst>
              <a:ext uri="{FF2B5EF4-FFF2-40B4-BE49-F238E27FC236}">
                <a16:creationId xmlns:a16="http://schemas.microsoft.com/office/drawing/2014/main" id="{EBDF6565-70A6-0154-4CA0-4C40DE27B9BE}"/>
              </a:ext>
            </a:extLst>
          </p:cNvPr>
          <p:cNvSpPr/>
          <p:nvPr/>
        </p:nvSpPr>
        <p:spPr>
          <a:xfrm>
            <a:off x="917652" y="9267825"/>
            <a:ext cx="528429" cy="528429"/>
          </a:xfrm>
          <a:custGeom>
            <a:avLst/>
            <a:gdLst/>
            <a:ahLst/>
            <a:cxnLst/>
            <a:rect l="l" t="t" r="r" b="b"/>
            <a:pathLst>
              <a:path w="528429" h="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0" name="TextBox 11">
            <a:extLst>
              <a:ext uri="{FF2B5EF4-FFF2-40B4-BE49-F238E27FC236}">
                <a16:creationId xmlns:a16="http://schemas.microsoft.com/office/drawing/2014/main" id="{7AA70667-2C9B-FF21-40BD-46663182582C}"/>
              </a:ext>
            </a:extLst>
          </p:cNvPr>
          <p:cNvSpPr txBox="1"/>
          <p:nvPr/>
        </p:nvSpPr>
        <p:spPr>
          <a:xfrm>
            <a:off x="1706896" y="9267825"/>
            <a:ext cx="4535372" cy="439223"/>
          </a:xfrm>
          <a:prstGeom prst="rect">
            <a:avLst/>
          </a:prstGeom>
        </p:spPr>
        <p:txBody>
          <a:bodyPr lIns="0" tIns="0" rIns="0" bIns="0" rtlCol="0" anchor="t">
            <a:spAutoFit/>
          </a:bodyPr>
          <a:lstStyle/>
          <a:p>
            <a:pPr algn="l">
              <a:lnSpc>
                <a:spcPts val="3779"/>
              </a:lnSpc>
              <a:spcBef>
                <a:spcPct val="0"/>
              </a:spcBef>
            </a:pPr>
            <a:r>
              <a:rPr lang="en-US" sz="2700" dirty="0">
                <a:solidFill>
                  <a:srgbClr val="E5E1DA"/>
                </a:solidFill>
                <a:latin typeface="Lato"/>
                <a:ea typeface="Lato"/>
                <a:cs typeface="Lato"/>
                <a:sym typeface="Lato"/>
              </a:rPr>
              <a:t>ITI Training 1-Month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42318" flipV="1">
            <a:off x="12037037" y="-954371"/>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2"/>
            <a:stretch>
              <a:fillRect/>
            </a:stretch>
          </a:blipFill>
        </p:spPr>
        <p:txBody>
          <a:bodyPr/>
          <a:lstStyle/>
          <a:p>
            <a:endParaRPr lang="en-US"/>
          </a:p>
        </p:txBody>
      </p:sp>
      <p:sp>
        <p:nvSpPr>
          <p:cNvPr id="6" name="Freeform 6"/>
          <p:cNvSpPr/>
          <p:nvPr/>
        </p:nvSpPr>
        <p:spPr>
          <a:xfrm>
            <a:off x="-2147874" y="7962921"/>
            <a:ext cx="5747719" cy="3384081"/>
          </a:xfrm>
          <a:custGeom>
            <a:avLst/>
            <a:gdLst/>
            <a:ahLst/>
            <a:cxnLst/>
            <a:rect l="l" t="t" r="r" b="b"/>
            <a:pathLst>
              <a:path w="5747719" h="3384081">
                <a:moveTo>
                  <a:pt x="0" y="0"/>
                </a:moveTo>
                <a:lnTo>
                  <a:pt x="5747719" y="0"/>
                </a:lnTo>
                <a:lnTo>
                  <a:pt x="5747719" y="3384080"/>
                </a:lnTo>
                <a:lnTo>
                  <a:pt x="0" y="3384080"/>
                </a:lnTo>
                <a:lnTo>
                  <a:pt x="0" y="0"/>
                </a:lnTo>
                <a:close/>
              </a:path>
            </a:pathLst>
          </a:custGeom>
          <a:blipFill>
            <a:blip r:embed="rId3"/>
            <a:stretch>
              <a:fillRect l="-18302" b="-143185"/>
            </a:stretch>
          </a:blipFill>
        </p:spPr>
        <p:txBody>
          <a:bodyPr/>
          <a:lstStyle/>
          <a:p>
            <a:endParaRPr lang="en-US"/>
          </a:p>
        </p:txBody>
      </p:sp>
      <p:sp>
        <p:nvSpPr>
          <p:cNvPr id="7" name="Freeform 7"/>
          <p:cNvSpPr/>
          <p:nvPr/>
        </p:nvSpPr>
        <p:spPr>
          <a:xfrm>
            <a:off x="14977667" y="1839074"/>
            <a:ext cx="896420" cy="896420"/>
          </a:xfrm>
          <a:custGeom>
            <a:avLst/>
            <a:gdLst/>
            <a:ahLst/>
            <a:cxnLst/>
            <a:rect l="l" t="t" r="r" b="b"/>
            <a:pathLst>
              <a:path w="896420" h="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TextBox 8"/>
          <p:cNvSpPr txBox="1"/>
          <p:nvPr/>
        </p:nvSpPr>
        <p:spPr>
          <a:xfrm>
            <a:off x="725985" y="713019"/>
            <a:ext cx="7273915" cy="991875"/>
          </a:xfrm>
          <a:prstGeom prst="rect">
            <a:avLst/>
          </a:prstGeom>
        </p:spPr>
        <p:txBody>
          <a:bodyPr lIns="0" tIns="0" rIns="0" bIns="0" rtlCol="0" anchor="t">
            <a:spAutoFit/>
          </a:bodyPr>
          <a:lstStyle/>
          <a:p>
            <a:pPr algn="l">
              <a:lnSpc>
                <a:spcPts val="7699"/>
              </a:lnSpc>
            </a:pPr>
            <a:r>
              <a:rPr lang="en-US" sz="6999" dirty="0">
                <a:solidFill>
                  <a:srgbClr val="FBF9F1"/>
                </a:solidFill>
                <a:latin typeface="Poppins Bold"/>
                <a:ea typeface="Poppins Bold"/>
                <a:cs typeface="Poppins Bold"/>
                <a:sym typeface="Poppins Bold"/>
              </a:rPr>
              <a:t>Contents</a:t>
            </a:r>
          </a:p>
        </p:txBody>
      </p:sp>
      <p:sp>
        <p:nvSpPr>
          <p:cNvPr id="9" name="TextBox 9"/>
          <p:cNvSpPr txBox="1"/>
          <p:nvPr/>
        </p:nvSpPr>
        <p:spPr>
          <a:xfrm>
            <a:off x="1416026" y="2345192"/>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Introduction</a:t>
            </a:r>
          </a:p>
        </p:txBody>
      </p:sp>
      <p:sp>
        <p:nvSpPr>
          <p:cNvPr id="10" name="TextBox 10"/>
          <p:cNvSpPr txBox="1"/>
          <p:nvPr/>
        </p:nvSpPr>
        <p:spPr>
          <a:xfrm>
            <a:off x="725985" y="2333391"/>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1</a:t>
            </a:r>
          </a:p>
        </p:txBody>
      </p:sp>
      <p:sp>
        <p:nvSpPr>
          <p:cNvPr id="11" name="TextBox 11"/>
          <p:cNvSpPr txBox="1"/>
          <p:nvPr/>
        </p:nvSpPr>
        <p:spPr>
          <a:xfrm>
            <a:off x="1391445" y="4355992"/>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Security ECU</a:t>
            </a:r>
          </a:p>
        </p:txBody>
      </p:sp>
      <p:sp>
        <p:nvSpPr>
          <p:cNvPr id="12" name="TextBox 12"/>
          <p:cNvSpPr txBox="1"/>
          <p:nvPr/>
        </p:nvSpPr>
        <p:spPr>
          <a:xfrm>
            <a:off x="725985" y="3265832"/>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2</a:t>
            </a:r>
          </a:p>
        </p:txBody>
      </p:sp>
      <p:sp>
        <p:nvSpPr>
          <p:cNvPr id="13" name="TextBox 13"/>
          <p:cNvSpPr txBox="1"/>
          <p:nvPr/>
        </p:nvSpPr>
        <p:spPr>
          <a:xfrm>
            <a:off x="1361948" y="5351453"/>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Control ECU</a:t>
            </a:r>
          </a:p>
        </p:txBody>
      </p:sp>
      <p:sp>
        <p:nvSpPr>
          <p:cNvPr id="14" name="TextBox 14"/>
          <p:cNvSpPr txBox="1"/>
          <p:nvPr/>
        </p:nvSpPr>
        <p:spPr>
          <a:xfrm>
            <a:off x="725984" y="4343170"/>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3</a:t>
            </a:r>
          </a:p>
        </p:txBody>
      </p:sp>
      <p:sp>
        <p:nvSpPr>
          <p:cNvPr id="15" name="TextBox 15"/>
          <p:cNvSpPr txBox="1"/>
          <p:nvPr/>
        </p:nvSpPr>
        <p:spPr>
          <a:xfrm>
            <a:off x="1416026" y="6428791"/>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Simulation</a:t>
            </a:r>
          </a:p>
        </p:txBody>
      </p:sp>
      <p:sp>
        <p:nvSpPr>
          <p:cNvPr id="16" name="TextBox 16"/>
          <p:cNvSpPr txBox="1"/>
          <p:nvPr/>
        </p:nvSpPr>
        <p:spPr>
          <a:xfrm>
            <a:off x="730350" y="5387405"/>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4</a:t>
            </a:r>
          </a:p>
        </p:txBody>
      </p:sp>
      <p:sp>
        <p:nvSpPr>
          <p:cNvPr id="29" name="TextBox 16">
            <a:extLst>
              <a:ext uri="{FF2B5EF4-FFF2-40B4-BE49-F238E27FC236}">
                <a16:creationId xmlns:a16="http://schemas.microsoft.com/office/drawing/2014/main" id="{7DB4CD14-DBD0-E5B6-43B7-89101BAD0E3E}"/>
              </a:ext>
            </a:extLst>
          </p:cNvPr>
          <p:cNvSpPr txBox="1"/>
          <p:nvPr/>
        </p:nvSpPr>
        <p:spPr>
          <a:xfrm>
            <a:off x="725983" y="6407884"/>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5</a:t>
            </a:r>
          </a:p>
        </p:txBody>
      </p:sp>
      <p:sp>
        <p:nvSpPr>
          <p:cNvPr id="30" name="TextBox 9">
            <a:extLst>
              <a:ext uri="{FF2B5EF4-FFF2-40B4-BE49-F238E27FC236}">
                <a16:creationId xmlns:a16="http://schemas.microsoft.com/office/drawing/2014/main" id="{EC64FCE4-7BE0-F1E4-4D77-5FFDBD615C5F}"/>
              </a:ext>
            </a:extLst>
          </p:cNvPr>
          <p:cNvSpPr txBox="1"/>
          <p:nvPr/>
        </p:nvSpPr>
        <p:spPr>
          <a:xfrm>
            <a:off x="1361948" y="3309206"/>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ADAS Applications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4" name="Group 4"/>
          <p:cNvGrpSpPr/>
          <p:nvPr/>
        </p:nvGrpSpPr>
        <p:grpSpPr>
          <a:xfrm>
            <a:off x="1371600" y="1485900"/>
            <a:ext cx="12577332" cy="8137251"/>
            <a:chOff x="0" y="0"/>
            <a:chExt cx="3312548" cy="2143144"/>
          </a:xfrm>
        </p:grpSpPr>
        <p:sp>
          <p:nvSpPr>
            <p:cNvPr id="5" name="Freeform 5"/>
            <p:cNvSpPr/>
            <p:nvPr/>
          </p:nvSpPr>
          <p:spPr>
            <a:xfrm>
              <a:off x="0" y="0"/>
              <a:ext cx="3312549" cy="2143144"/>
            </a:xfrm>
            <a:custGeom>
              <a:avLst/>
              <a:gdLst/>
              <a:ahLst/>
              <a:cxnLst/>
              <a:rect l="l" t="t" r="r" b="b"/>
              <a:pathLst>
                <a:path w="3312549" h="2143144">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txBody>
            <a:bodyPr/>
            <a:lstStyle/>
            <a:p>
              <a:endParaRPr lang="en-US"/>
            </a:p>
          </p:txBody>
        </p:sp>
        <p:sp>
          <p:nvSpPr>
            <p:cNvPr id="6" name="TextBox 6"/>
            <p:cNvSpPr txBox="1"/>
            <p:nvPr/>
          </p:nvSpPr>
          <p:spPr>
            <a:xfrm>
              <a:off x="0" y="-38100"/>
              <a:ext cx="3312548" cy="2181244"/>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rot="6626729" flipH="1">
            <a:off x="-8130685" y="1817905"/>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2"/>
            <a:stretch>
              <a:fillRect/>
            </a:stretch>
          </a:blipFill>
        </p:spPr>
        <p:txBody>
          <a:bodyPr/>
          <a:lstStyle/>
          <a:p>
            <a:endParaRPr lang="en-US"/>
          </a:p>
        </p:txBody>
      </p:sp>
      <p:sp>
        <p:nvSpPr>
          <p:cNvPr id="8" name="Freeform 8"/>
          <p:cNvSpPr/>
          <p:nvPr/>
        </p:nvSpPr>
        <p:spPr>
          <a:xfrm>
            <a:off x="10212631" y="3782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TextBox 9"/>
          <p:cNvSpPr txBox="1"/>
          <p:nvPr/>
        </p:nvSpPr>
        <p:spPr>
          <a:xfrm>
            <a:off x="2819400" y="3950866"/>
            <a:ext cx="10462577" cy="3323987"/>
          </a:xfrm>
          <a:prstGeom prst="rect">
            <a:avLst/>
          </a:prstGeom>
        </p:spPr>
        <p:txBody>
          <a:bodyPr wrap="square" lIns="0" tIns="0" rIns="0" bIns="0" rtlCol="0" anchor="t">
            <a:spAutoFit/>
          </a:bodyPr>
          <a:lstStyle/>
          <a:p>
            <a:pPr algn="l">
              <a:spcBef>
                <a:spcPct val="0"/>
              </a:spcBef>
            </a:pPr>
            <a:r>
              <a:rPr lang="en-US" sz="3600" dirty="0">
                <a:solidFill>
                  <a:srgbClr val="E5E1DA"/>
                </a:solidFill>
                <a:latin typeface="Lato"/>
                <a:ea typeface="Lato"/>
                <a:cs typeface="Lato"/>
                <a:sym typeface="Lato"/>
              </a:rPr>
              <a:t>Almost all vehicle accidents are caused by human error, which can be avoided with Advanced Driver Assistance Systems (ADAS). The role of ADAS is to prevent deaths and injuries by reducing the number of car accidents and the serious impact of those that cannot be avoided.</a:t>
            </a:r>
          </a:p>
        </p:txBody>
      </p:sp>
      <p:sp>
        <p:nvSpPr>
          <p:cNvPr id="10" name="TextBox 10"/>
          <p:cNvSpPr txBox="1"/>
          <p:nvPr/>
        </p:nvSpPr>
        <p:spPr>
          <a:xfrm>
            <a:off x="2339023" y="2285225"/>
            <a:ext cx="8043479" cy="987425"/>
          </a:xfrm>
          <a:prstGeom prst="rect">
            <a:avLst/>
          </a:prstGeom>
        </p:spPr>
        <p:txBody>
          <a:bodyPr lIns="0" tIns="0" rIns="0" bIns="0" rtlCol="0" anchor="t">
            <a:spAutoFit/>
          </a:bodyPr>
          <a:lstStyle/>
          <a:p>
            <a:pPr algn="l">
              <a:lnSpc>
                <a:spcPts val="7150"/>
              </a:lnSpc>
            </a:pPr>
            <a:r>
              <a:rPr lang="en-US" sz="6500">
                <a:solidFill>
                  <a:srgbClr val="FBF9F1"/>
                </a:solidFill>
                <a:latin typeface="Poppins Bold"/>
                <a:ea typeface="Poppins Bold"/>
                <a:cs typeface="Poppins Bold"/>
                <a:sym typeface="Poppins Bold"/>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438636" y="4802688"/>
            <a:ext cx="8729104" cy="681625"/>
            <a:chOff x="0" y="0"/>
            <a:chExt cx="2299023" cy="179523"/>
          </a:xfrm>
        </p:grpSpPr>
        <p:sp>
          <p:nvSpPr>
            <p:cNvPr id="3" name="Freeform 3"/>
            <p:cNvSpPr/>
            <p:nvPr/>
          </p:nvSpPr>
          <p:spPr>
            <a:xfrm>
              <a:off x="0" y="0"/>
              <a:ext cx="2299023" cy="179523"/>
            </a:xfrm>
            <a:custGeom>
              <a:avLst/>
              <a:gdLst/>
              <a:ahLst/>
              <a:cxnLst/>
              <a:rect l="l" t="t" r="r" b="b"/>
              <a:pathLst>
                <a:path w="2299023" h="1795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4" name="TextBox 4"/>
            <p:cNvSpPr txBox="1"/>
            <p:nvPr/>
          </p:nvSpPr>
          <p:spPr>
            <a:xfrm>
              <a:off x="0" y="-38100"/>
              <a:ext cx="2299023" cy="21762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574588" y="92678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6" name="Freeform 6"/>
          <p:cNvSpPr/>
          <p:nvPr/>
        </p:nvSpPr>
        <p:spPr>
          <a:xfrm>
            <a:off x="8574588" y="4010041"/>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7" name="Freeform 7"/>
          <p:cNvSpPr/>
          <p:nvPr/>
        </p:nvSpPr>
        <p:spPr>
          <a:xfrm>
            <a:off x="8574588" y="7505560"/>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8" name="Freeform 8"/>
          <p:cNvSpPr/>
          <p:nvPr/>
        </p:nvSpPr>
        <p:spPr>
          <a:xfrm>
            <a:off x="1028700" y="8361880"/>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9"/>
          <p:cNvSpPr/>
          <p:nvPr/>
        </p:nvSpPr>
        <p:spPr>
          <a:xfrm rot="10435729">
            <a:off x="-696093" y="-3780464"/>
            <a:ext cx="7951775" cy="8527373"/>
          </a:xfrm>
          <a:custGeom>
            <a:avLst/>
            <a:gdLst/>
            <a:ahLst/>
            <a:cxnLst/>
            <a:rect l="l" t="t" r="r" b="b"/>
            <a:pathLst>
              <a:path w="7951775" h="8527373">
                <a:moveTo>
                  <a:pt x="0" y="0"/>
                </a:moveTo>
                <a:lnTo>
                  <a:pt x="7951775" y="0"/>
                </a:lnTo>
                <a:lnTo>
                  <a:pt x="7951775" y="8527373"/>
                </a:lnTo>
                <a:lnTo>
                  <a:pt x="0" y="8527373"/>
                </a:lnTo>
                <a:lnTo>
                  <a:pt x="0" y="0"/>
                </a:lnTo>
                <a:close/>
              </a:path>
            </a:pathLst>
          </a:custGeom>
          <a:blipFill>
            <a:blip r:embed="rId5"/>
            <a:stretch>
              <a:fillRect/>
            </a:stretch>
          </a:blipFill>
        </p:spPr>
        <p:txBody>
          <a:bodyPr/>
          <a:lstStyle/>
          <a:p>
            <a:endParaRPr lang="en-US"/>
          </a:p>
        </p:txBody>
      </p:sp>
      <p:sp>
        <p:nvSpPr>
          <p:cNvPr id="10" name="TextBox 10"/>
          <p:cNvSpPr txBox="1"/>
          <p:nvPr/>
        </p:nvSpPr>
        <p:spPr>
          <a:xfrm>
            <a:off x="9798106" y="869632"/>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Adaptive Light Control</a:t>
            </a:r>
          </a:p>
        </p:txBody>
      </p:sp>
      <p:sp>
        <p:nvSpPr>
          <p:cNvPr id="11" name="TextBox 11"/>
          <p:cNvSpPr txBox="1"/>
          <p:nvPr/>
        </p:nvSpPr>
        <p:spPr>
          <a:xfrm>
            <a:off x="9798106" y="1631944"/>
            <a:ext cx="7461194" cy="1480185"/>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Adaptive light control adapts the vehicle’s headlights to external lighting conditions. It changes the strength, direction, and rotation of the headlights depending on the vehicle’s environment and darkness.</a:t>
            </a:r>
          </a:p>
        </p:txBody>
      </p:sp>
      <p:sp>
        <p:nvSpPr>
          <p:cNvPr id="12" name="TextBox 12"/>
          <p:cNvSpPr txBox="1"/>
          <p:nvPr/>
        </p:nvSpPr>
        <p:spPr>
          <a:xfrm>
            <a:off x="1028700" y="6059170"/>
            <a:ext cx="5853180" cy="850233"/>
          </a:xfrm>
          <a:prstGeom prst="rect">
            <a:avLst/>
          </a:prstGeom>
        </p:spPr>
        <p:txBody>
          <a:bodyPr lIns="0" tIns="0" rIns="0" bIns="0" rtlCol="0" anchor="t">
            <a:spAutoFit/>
          </a:bodyPr>
          <a:lstStyle/>
          <a:p>
            <a:pPr algn="l">
              <a:lnSpc>
                <a:spcPts val="6600"/>
              </a:lnSpc>
            </a:pPr>
            <a:r>
              <a:rPr lang="en-US" sz="6000" dirty="0">
                <a:solidFill>
                  <a:srgbClr val="FBF9F1"/>
                </a:solidFill>
                <a:latin typeface="Poppins Bold"/>
                <a:ea typeface="Poppins Bold"/>
                <a:cs typeface="Poppins Bold"/>
                <a:sym typeface="Poppins Bold"/>
              </a:rPr>
              <a:t>Applications</a:t>
            </a:r>
          </a:p>
        </p:txBody>
      </p:sp>
      <p:sp>
        <p:nvSpPr>
          <p:cNvPr id="13" name="TextBox 13"/>
          <p:cNvSpPr txBox="1"/>
          <p:nvPr/>
        </p:nvSpPr>
        <p:spPr>
          <a:xfrm>
            <a:off x="9798106" y="3995893"/>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Automatic Parking</a:t>
            </a:r>
          </a:p>
        </p:txBody>
      </p:sp>
      <p:sp>
        <p:nvSpPr>
          <p:cNvPr id="14" name="TextBox 14"/>
          <p:cNvSpPr txBox="1"/>
          <p:nvPr/>
        </p:nvSpPr>
        <p:spPr>
          <a:xfrm>
            <a:off x="9798106" y="4755988"/>
            <a:ext cx="7461194" cy="2195794"/>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Automatic parking helps inform drivers of unseen areas so they know when to turn the steering wheel and stop. Vehicles equipped with rearview cameras have a better view of their surroundings than traditional side mirrors. Some systems can even complete parking automatically without the driver’s help by combining the input of multiple sensors..</a:t>
            </a:r>
          </a:p>
        </p:txBody>
      </p:sp>
      <p:sp>
        <p:nvSpPr>
          <p:cNvPr id="15" name="TextBox 15"/>
          <p:cNvSpPr txBox="1"/>
          <p:nvPr/>
        </p:nvSpPr>
        <p:spPr>
          <a:xfrm>
            <a:off x="9798106" y="7491412"/>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Night Vision</a:t>
            </a:r>
          </a:p>
        </p:txBody>
      </p:sp>
      <p:sp>
        <p:nvSpPr>
          <p:cNvPr id="16" name="TextBox 16"/>
          <p:cNvSpPr txBox="1"/>
          <p:nvPr/>
        </p:nvSpPr>
        <p:spPr>
          <a:xfrm>
            <a:off x="9798106" y="8251507"/>
            <a:ext cx="7461194" cy="708207"/>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Night vision systems enable drivers to see things that would otherwise be difficult or impossible to see at night.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438636" y="4802688"/>
            <a:ext cx="8729104" cy="681625"/>
            <a:chOff x="0" y="0"/>
            <a:chExt cx="2299023" cy="179523"/>
          </a:xfrm>
        </p:grpSpPr>
        <p:sp>
          <p:nvSpPr>
            <p:cNvPr id="3" name="Freeform 3"/>
            <p:cNvSpPr/>
            <p:nvPr/>
          </p:nvSpPr>
          <p:spPr>
            <a:xfrm>
              <a:off x="0" y="0"/>
              <a:ext cx="2299023" cy="179523"/>
            </a:xfrm>
            <a:custGeom>
              <a:avLst/>
              <a:gdLst/>
              <a:ahLst/>
              <a:cxnLst/>
              <a:rect l="l" t="t" r="r" b="b"/>
              <a:pathLst>
                <a:path w="2299023" h="1795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4" name="TextBox 4"/>
            <p:cNvSpPr txBox="1"/>
            <p:nvPr/>
          </p:nvSpPr>
          <p:spPr>
            <a:xfrm>
              <a:off x="0" y="-38100"/>
              <a:ext cx="2299023" cy="21762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574588" y="92678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6" name="Freeform 6"/>
          <p:cNvSpPr/>
          <p:nvPr/>
        </p:nvSpPr>
        <p:spPr>
          <a:xfrm>
            <a:off x="8574588" y="4010041"/>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7" name="Freeform 7"/>
          <p:cNvSpPr/>
          <p:nvPr/>
        </p:nvSpPr>
        <p:spPr>
          <a:xfrm>
            <a:off x="8574588" y="7505560"/>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8" name="Freeform 8"/>
          <p:cNvSpPr/>
          <p:nvPr/>
        </p:nvSpPr>
        <p:spPr>
          <a:xfrm>
            <a:off x="1028700" y="8361880"/>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9"/>
          <p:cNvSpPr/>
          <p:nvPr/>
        </p:nvSpPr>
        <p:spPr>
          <a:xfrm rot="10435729">
            <a:off x="-696093" y="-3780464"/>
            <a:ext cx="7951775" cy="8527373"/>
          </a:xfrm>
          <a:custGeom>
            <a:avLst/>
            <a:gdLst/>
            <a:ahLst/>
            <a:cxnLst/>
            <a:rect l="l" t="t" r="r" b="b"/>
            <a:pathLst>
              <a:path w="7951775" h="8527373">
                <a:moveTo>
                  <a:pt x="0" y="0"/>
                </a:moveTo>
                <a:lnTo>
                  <a:pt x="7951775" y="0"/>
                </a:lnTo>
                <a:lnTo>
                  <a:pt x="7951775" y="8527373"/>
                </a:lnTo>
                <a:lnTo>
                  <a:pt x="0" y="8527373"/>
                </a:lnTo>
                <a:lnTo>
                  <a:pt x="0" y="0"/>
                </a:lnTo>
                <a:close/>
              </a:path>
            </a:pathLst>
          </a:custGeom>
          <a:blipFill>
            <a:blip r:embed="rId5"/>
            <a:stretch>
              <a:fillRect/>
            </a:stretch>
          </a:blipFill>
        </p:spPr>
        <p:txBody>
          <a:bodyPr/>
          <a:lstStyle/>
          <a:p>
            <a:endParaRPr lang="en-US"/>
          </a:p>
        </p:txBody>
      </p:sp>
      <p:sp>
        <p:nvSpPr>
          <p:cNvPr id="10" name="TextBox 10"/>
          <p:cNvSpPr txBox="1"/>
          <p:nvPr/>
        </p:nvSpPr>
        <p:spPr>
          <a:xfrm>
            <a:off x="9798106" y="869632"/>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Driver Monitoring System</a:t>
            </a:r>
          </a:p>
        </p:txBody>
      </p:sp>
      <p:sp>
        <p:nvSpPr>
          <p:cNvPr id="11" name="TextBox 11"/>
          <p:cNvSpPr txBox="1"/>
          <p:nvPr/>
        </p:nvSpPr>
        <p:spPr>
          <a:xfrm>
            <a:off x="9798106" y="1631944"/>
            <a:ext cx="7461194" cy="1823897"/>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The driver monitoring system is another way of measuring the driver’s attention. The camera sensors can analyze whether the driver’s eyes are on the road or drifting. Driver monitoring systems can alert drivers with noises, vibrations in the steering wheel, or flashing lights.</a:t>
            </a:r>
          </a:p>
        </p:txBody>
      </p:sp>
      <p:sp>
        <p:nvSpPr>
          <p:cNvPr id="12" name="TextBox 12"/>
          <p:cNvSpPr txBox="1"/>
          <p:nvPr/>
        </p:nvSpPr>
        <p:spPr>
          <a:xfrm>
            <a:off x="1028700" y="6059170"/>
            <a:ext cx="5853180" cy="850233"/>
          </a:xfrm>
          <a:prstGeom prst="rect">
            <a:avLst/>
          </a:prstGeom>
        </p:spPr>
        <p:txBody>
          <a:bodyPr lIns="0" tIns="0" rIns="0" bIns="0" rtlCol="0" anchor="t">
            <a:spAutoFit/>
          </a:bodyPr>
          <a:lstStyle/>
          <a:p>
            <a:pPr algn="l">
              <a:lnSpc>
                <a:spcPts val="6600"/>
              </a:lnSpc>
            </a:pPr>
            <a:r>
              <a:rPr lang="en-US" sz="6000" dirty="0">
                <a:solidFill>
                  <a:srgbClr val="FBF9F1"/>
                </a:solidFill>
                <a:latin typeface="Poppins Bold"/>
                <a:ea typeface="Poppins Bold"/>
                <a:cs typeface="Poppins Bold"/>
                <a:sym typeface="Poppins Bold"/>
              </a:rPr>
              <a:t>Applications</a:t>
            </a:r>
          </a:p>
        </p:txBody>
      </p:sp>
      <p:sp>
        <p:nvSpPr>
          <p:cNvPr id="13" name="TextBox 13"/>
          <p:cNvSpPr txBox="1"/>
          <p:nvPr/>
        </p:nvSpPr>
        <p:spPr>
          <a:xfrm>
            <a:off x="9798106" y="3995893"/>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Brake Assistant System (BAS)</a:t>
            </a:r>
          </a:p>
        </p:txBody>
      </p:sp>
      <p:sp>
        <p:nvSpPr>
          <p:cNvPr id="14" name="TextBox 14"/>
          <p:cNvSpPr txBox="1"/>
          <p:nvPr/>
        </p:nvSpPr>
        <p:spPr>
          <a:xfrm>
            <a:off x="9798106" y="4755988"/>
            <a:ext cx="7461194" cy="1823897"/>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It is a safety feature in modern vehicles designed to enhance braking performance during emergency situations. This system works by detecting when a driver is making a sudden or forceful application of the brakes, which typically indicates an emergency stop.</a:t>
            </a:r>
          </a:p>
        </p:txBody>
      </p:sp>
      <p:sp>
        <p:nvSpPr>
          <p:cNvPr id="15" name="TextBox 15"/>
          <p:cNvSpPr txBox="1"/>
          <p:nvPr/>
        </p:nvSpPr>
        <p:spPr>
          <a:xfrm>
            <a:off x="9798106" y="7491412"/>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Speed Limiter System (SL)</a:t>
            </a:r>
          </a:p>
        </p:txBody>
      </p:sp>
      <p:sp>
        <p:nvSpPr>
          <p:cNvPr id="16" name="TextBox 16"/>
          <p:cNvSpPr txBox="1"/>
          <p:nvPr/>
        </p:nvSpPr>
        <p:spPr>
          <a:xfrm>
            <a:off x="9798106" y="8081857"/>
            <a:ext cx="7461194" cy="1452001"/>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A speed limiter system is a feature in vehicles designed to prevent the vehicle from exceeding a set speed limit. It helps drivers maintain a safe and legal speed, reducing the risk of accidents and fines associated with speeding.</a:t>
            </a:r>
          </a:p>
        </p:txBody>
      </p:sp>
    </p:spTree>
    <p:extLst>
      <p:ext uri="{BB962C8B-B14F-4D97-AF65-F5344CB8AC3E}">
        <p14:creationId xmlns:p14="http://schemas.microsoft.com/office/powerpoint/2010/main" val="1170318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6989496">
            <a:off x="-5091968" y="-1340368"/>
            <a:ext cx="11026567" cy="7966695"/>
          </a:xfrm>
          <a:custGeom>
            <a:avLst/>
            <a:gdLst/>
            <a:ahLst/>
            <a:cxnLst/>
            <a:rect l="l" t="t" r="r" b="b"/>
            <a:pathLst>
              <a:path w="11026567" h="7966695">
                <a:moveTo>
                  <a:pt x="0" y="0"/>
                </a:moveTo>
                <a:lnTo>
                  <a:pt x="11026567" y="0"/>
                </a:lnTo>
                <a:lnTo>
                  <a:pt x="11026567" y="7966695"/>
                </a:lnTo>
                <a:lnTo>
                  <a:pt x="0" y="796669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028700" y="932795"/>
            <a:ext cx="16802100" cy="1024635"/>
            <a:chOff x="0" y="0"/>
            <a:chExt cx="2109684" cy="269863"/>
          </a:xfrm>
        </p:grpSpPr>
        <p:sp>
          <p:nvSpPr>
            <p:cNvPr id="4" name="Freeform 4"/>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dirty="0"/>
            </a:p>
          </p:txBody>
        </p:sp>
        <p:sp>
          <p:nvSpPr>
            <p:cNvPr id="5" name="TextBox 5"/>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2967116">
            <a:off x="8691170" y="1377244"/>
            <a:ext cx="12892802" cy="9575242"/>
          </a:xfrm>
          <a:custGeom>
            <a:avLst/>
            <a:gdLst/>
            <a:ahLst/>
            <a:cxnLst/>
            <a:rect l="l" t="t" r="r" b="b"/>
            <a:pathLst>
              <a:path w="12892802" h="9575242">
                <a:moveTo>
                  <a:pt x="0" y="0"/>
                </a:moveTo>
                <a:lnTo>
                  <a:pt x="12892803" y="0"/>
                </a:lnTo>
                <a:lnTo>
                  <a:pt x="12892803" y="9575242"/>
                </a:lnTo>
                <a:lnTo>
                  <a:pt x="0" y="9575242"/>
                </a:lnTo>
                <a:lnTo>
                  <a:pt x="0" y="0"/>
                </a:lnTo>
                <a:close/>
              </a:path>
            </a:pathLst>
          </a:custGeom>
          <a:blipFill>
            <a:blip r:embed="rId2"/>
            <a:stretch>
              <a:fillRect r="-2793"/>
            </a:stretch>
          </a:blipFill>
        </p:spPr>
        <p:txBody>
          <a:bodyPr/>
          <a:lstStyle/>
          <a:p>
            <a:endParaRPr lang="en-US"/>
          </a:p>
        </p:txBody>
      </p:sp>
      <p:grpSp>
        <p:nvGrpSpPr>
          <p:cNvPr id="7" name="Group 7"/>
          <p:cNvGrpSpPr/>
          <p:nvPr/>
        </p:nvGrpSpPr>
        <p:grpSpPr>
          <a:xfrm>
            <a:off x="1028700" y="2151214"/>
            <a:ext cx="17030700" cy="6297125"/>
            <a:chOff x="0" y="0"/>
            <a:chExt cx="2109684" cy="1658502"/>
          </a:xfrm>
        </p:grpSpPr>
        <p:sp>
          <p:nvSpPr>
            <p:cNvPr id="8" name="Freeform 8"/>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9" name="TextBox 9"/>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8334444"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7" name="Freeform 17"/>
          <p:cNvSpPr/>
          <p:nvPr/>
        </p:nvSpPr>
        <p:spPr>
          <a:xfrm>
            <a:off x="16554836"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8" name="Freeform 18"/>
          <p:cNvSpPr/>
          <p:nvPr/>
        </p:nvSpPr>
        <p:spPr>
          <a:xfrm>
            <a:off x="16608890" y="8703795"/>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9" name="Group 19"/>
          <p:cNvGrpSpPr/>
          <p:nvPr/>
        </p:nvGrpSpPr>
        <p:grpSpPr>
          <a:xfrm>
            <a:off x="1028700" y="8703795"/>
            <a:ext cx="15362208" cy="650410"/>
            <a:chOff x="0" y="0"/>
            <a:chExt cx="4046014" cy="171301"/>
          </a:xfrm>
        </p:grpSpPr>
        <p:sp>
          <p:nvSpPr>
            <p:cNvPr id="20" name="Freeform 20"/>
            <p:cNvSpPr/>
            <p:nvPr/>
          </p:nvSpPr>
          <p:spPr>
            <a:xfrm>
              <a:off x="0" y="0"/>
              <a:ext cx="4046014" cy="171301"/>
            </a:xfrm>
            <a:custGeom>
              <a:avLst/>
              <a:gdLst/>
              <a:ahLst/>
              <a:cxnLst/>
              <a:rect l="l" t="t" r="r" b="b"/>
              <a:pathLst>
                <a:path w="4046014" h="171301">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21" name="TextBox 21"/>
            <p:cNvSpPr txBox="1"/>
            <p:nvPr/>
          </p:nvSpPr>
          <p:spPr>
            <a:xfrm>
              <a:off x="0" y="-38100"/>
              <a:ext cx="4046014" cy="209401"/>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504564" y="1147297"/>
            <a:ext cx="6667955" cy="475579"/>
          </a:xfrm>
          <a:prstGeom prst="rect">
            <a:avLst/>
          </a:prstGeom>
        </p:spPr>
        <p:txBody>
          <a:bodyPr lIns="0" tIns="0" rIns="0" bIns="0" rtlCol="0" anchor="t">
            <a:spAutoFit/>
          </a:bodyPr>
          <a:lstStyle/>
          <a:p>
            <a:pPr algn="l">
              <a:lnSpc>
                <a:spcPts val="3919"/>
              </a:lnSpc>
              <a:spcBef>
                <a:spcPct val="0"/>
              </a:spcBef>
            </a:pPr>
            <a:r>
              <a:rPr lang="en-US" sz="2799" dirty="0">
                <a:solidFill>
                  <a:srgbClr val="FBF9F1"/>
                </a:solidFill>
                <a:latin typeface="Poppins Bold"/>
                <a:ea typeface="Poppins Bold"/>
                <a:cs typeface="Poppins Bold"/>
                <a:sym typeface="Poppins Bold"/>
              </a:rPr>
              <a:t>Security ECU</a:t>
            </a:r>
          </a:p>
        </p:txBody>
      </p:sp>
      <p:sp>
        <p:nvSpPr>
          <p:cNvPr id="23" name="TextBox 23"/>
          <p:cNvSpPr txBox="1"/>
          <p:nvPr/>
        </p:nvSpPr>
        <p:spPr>
          <a:xfrm>
            <a:off x="1504564" y="2601770"/>
            <a:ext cx="16326236" cy="4985980"/>
          </a:xfrm>
          <a:prstGeom prst="rect">
            <a:avLst/>
          </a:prstGeom>
        </p:spPr>
        <p:txBody>
          <a:bodyPr wrap="square" lIns="0" tIns="0" rIns="0" bIns="0" rtlCol="0" anchor="t">
            <a:spAutoFit/>
          </a:bodyPr>
          <a:lstStyle/>
          <a:p>
            <a:pPr marL="474979" lvl="1" indent="-237490" algn="l">
              <a:buFont typeface="Arial"/>
              <a:buChar char="•"/>
            </a:pPr>
            <a:r>
              <a:rPr lang="en-US" sz="3600" dirty="0"/>
              <a:t>The ECU is connected to a keypad to enter a password for each start. </a:t>
            </a:r>
          </a:p>
          <a:p>
            <a:pPr marL="474979" lvl="1" indent="-237490" algn="l">
              <a:buFont typeface="Arial"/>
              <a:buChar char="•"/>
            </a:pPr>
            <a:r>
              <a:rPr lang="en-US" sz="3600" dirty="0"/>
              <a:t>Passwords are saved in EEPROM and are equal to ‘1’ , ‘2’ , ‘3’ , ‘4’. For each start, the system compares the input entered by the keypad after pressing the ‘ = ’ button. </a:t>
            </a:r>
          </a:p>
          <a:p>
            <a:pPr marL="474979" lvl="1" indent="-237490" algn="l">
              <a:buFont typeface="Arial"/>
              <a:buChar char="•"/>
            </a:pPr>
            <a:r>
              <a:rPr lang="en-US" sz="3600" dirty="0"/>
              <a:t>If the password does not match, the red lamp will turn on for 700 </a:t>
            </a:r>
            <a:r>
              <a:rPr lang="en-US" sz="3600" dirty="0" err="1"/>
              <a:t>ms</a:t>
            </a:r>
            <a:r>
              <a:rPr lang="en-US" sz="3600" dirty="0"/>
              <a:t> and then turn off. </a:t>
            </a:r>
          </a:p>
          <a:p>
            <a:pPr marL="474979" lvl="1" indent="-237490" algn="l">
              <a:buFont typeface="Arial"/>
              <a:buChar char="•"/>
            </a:pPr>
            <a:r>
              <a:rPr lang="en-US" sz="3600" dirty="0"/>
              <a:t>If the password matches, the green lamp will turn on for 700 </a:t>
            </a:r>
            <a:r>
              <a:rPr lang="en-US" sz="3600" dirty="0" err="1"/>
              <a:t>ms</a:t>
            </a:r>
            <a:r>
              <a:rPr lang="en-US" sz="3600" dirty="0"/>
              <a:t> and then turn off. The servo motor will move to an angle of +90 degrees and then return to 0 degrees after 1 second. </a:t>
            </a:r>
          </a:p>
          <a:p>
            <a:pPr marL="474979" lvl="1" indent="-237490" algn="l">
              <a:buFont typeface="Arial"/>
              <a:buChar char="•"/>
            </a:pPr>
            <a:r>
              <a:rPr lang="en-US" sz="3600" dirty="0"/>
              <a:t>The ECU sends the ‘A’ character through UART if the password is correct. </a:t>
            </a:r>
            <a:endParaRPr lang="en-US" sz="3600" dirty="0">
              <a:solidFill>
                <a:srgbClr val="000000"/>
              </a:solidFill>
              <a:latin typeface="Lato"/>
              <a:ea typeface="Lato"/>
              <a:cs typeface="Lato"/>
              <a:sym typeface="Lato"/>
            </a:endParaRPr>
          </a:p>
        </p:txBody>
      </p:sp>
      <p:sp>
        <p:nvSpPr>
          <p:cNvPr id="26" name="Freeform 26"/>
          <p:cNvSpPr/>
          <p:nvPr/>
        </p:nvSpPr>
        <p:spPr>
          <a:xfrm>
            <a:off x="1359596" y="8850121"/>
            <a:ext cx="357759" cy="357759"/>
          </a:xfrm>
          <a:custGeom>
            <a:avLst/>
            <a:gdLst/>
            <a:ahLst/>
            <a:cxnLst/>
            <a:rect l="l" t="t" r="r" b="b"/>
            <a:pathLst>
              <a:path w="357759" h="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7" name="TextBox 27"/>
          <p:cNvSpPr txBox="1"/>
          <p:nvPr/>
        </p:nvSpPr>
        <p:spPr>
          <a:xfrm>
            <a:off x="1838090" y="8830563"/>
            <a:ext cx="3520620" cy="323935"/>
          </a:xfrm>
          <a:prstGeom prst="rect">
            <a:avLst/>
          </a:prstGeom>
        </p:spPr>
        <p:txBody>
          <a:bodyPr lIns="0" tIns="0" rIns="0" bIns="0" rtlCol="0" anchor="t">
            <a:spAutoFit/>
          </a:bodyPr>
          <a:lstStyle/>
          <a:p>
            <a:pPr algn="l">
              <a:lnSpc>
                <a:spcPts val="2800"/>
              </a:lnSpc>
              <a:spcBef>
                <a:spcPct val="0"/>
              </a:spcBef>
            </a:pPr>
            <a:r>
              <a:rPr lang="en-US" sz="2000" dirty="0">
                <a:solidFill>
                  <a:srgbClr val="E5E1DA"/>
                </a:solidFill>
                <a:latin typeface="Lato"/>
                <a:ea typeface="Lato"/>
                <a:cs typeface="Lato"/>
                <a:sym typeface="Lato"/>
              </a:rPr>
              <a:t>ITI Training 1-Month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6989496">
            <a:off x="-5091968" y="-1340368"/>
            <a:ext cx="11026567" cy="7966695"/>
          </a:xfrm>
          <a:custGeom>
            <a:avLst/>
            <a:gdLst/>
            <a:ahLst/>
            <a:cxnLst/>
            <a:rect l="l" t="t" r="r" b="b"/>
            <a:pathLst>
              <a:path w="11026567" h="7966695">
                <a:moveTo>
                  <a:pt x="0" y="0"/>
                </a:moveTo>
                <a:lnTo>
                  <a:pt x="11026567" y="0"/>
                </a:lnTo>
                <a:lnTo>
                  <a:pt x="11026567" y="7966695"/>
                </a:lnTo>
                <a:lnTo>
                  <a:pt x="0" y="796669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028700" y="932795"/>
            <a:ext cx="16802100" cy="1024635"/>
            <a:chOff x="0" y="0"/>
            <a:chExt cx="2109684" cy="269863"/>
          </a:xfrm>
        </p:grpSpPr>
        <p:sp>
          <p:nvSpPr>
            <p:cNvPr id="4" name="Freeform 4"/>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dirty="0"/>
            </a:p>
          </p:txBody>
        </p:sp>
        <p:sp>
          <p:nvSpPr>
            <p:cNvPr id="5" name="TextBox 5"/>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2967116">
            <a:off x="8691170" y="1377244"/>
            <a:ext cx="12892802" cy="9575242"/>
          </a:xfrm>
          <a:custGeom>
            <a:avLst/>
            <a:gdLst/>
            <a:ahLst/>
            <a:cxnLst/>
            <a:rect l="l" t="t" r="r" b="b"/>
            <a:pathLst>
              <a:path w="12892802" h="9575242">
                <a:moveTo>
                  <a:pt x="0" y="0"/>
                </a:moveTo>
                <a:lnTo>
                  <a:pt x="12892803" y="0"/>
                </a:lnTo>
                <a:lnTo>
                  <a:pt x="12892803" y="9575242"/>
                </a:lnTo>
                <a:lnTo>
                  <a:pt x="0" y="9575242"/>
                </a:lnTo>
                <a:lnTo>
                  <a:pt x="0" y="0"/>
                </a:lnTo>
                <a:close/>
              </a:path>
            </a:pathLst>
          </a:custGeom>
          <a:blipFill>
            <a:blip r:embed="rId2"/>
            <a:stretch>
              <a:fillRect r="-2793"/>
            </a:stretch>
          </a:blipFill>
        </p:spPr>
        <p:txBody>
          <a:bodyPr/>
          <a:lstStyle/>
          <a:p>
            <a:endParaRPr lang="en-US"/>
          </a:p>
        </p:txBody>
      </p:sp>
      <p:grpSp>
        <p:nvGrpSpPr>
          <p:cNvPr id="7" name="Group 7"/>
          <p:cNvGrpSpPr/>
          <p:nvPr/>
        </p:nvGrpSpPr>
        <p:grpSpPr>
          <a:xfrm>
            <a:off x="1028700" y="2151214"/>
            <a:ext cx="17030700" cy="6297125"/>
            <a:chOff x="0" y="0"/>
            <a:chExt cx="2109684" cy="1658502"/>
          </a:xfrm>
        </p:grpSpPr>
        <p:sp>
          <p:nvSpPr>
            <p:cNvPr id="8" name="Freeform 8"/>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9" name="TextBox 9"/>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8334444"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7" name="Freeform 17"/>
          <p:cNvSpPr/>
          <p:nvPr/>
        </p:nvSpPr>
        <p:spPr>
          <a:xfrm>
            <a:off x="16554836"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8" name="Freeform 18"/>
          <p:cNvSpPr/>
          <p:nvPr/>
        </p:nvSpPr>
        <p:spPr>
          <a:xfrm>
            <a:off x="16608890" y="8703795"/>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9" name="Group 19"/>
          <p:cNvGrpSpPr/>
          <p:nvPr/>
        </p:nvGrpSpPr>
        <p:grpSpPr>
          <a:xfrm>
            <a:off x="1028700" y="8703795"/>
            <a:ext cx="15362208" cy="650410"/>
            <a:chOff x="0" y="0"/>
            <a:chExt cx="4046014" cy="171301"/>
          </a:xfrm>
        </p:grpSpPr>
        <p:sp>
          <p:nvSpPr>
            <p:cNvPr id="20" name="Freeform 20"/>
            <p:cNvSpPr/>
            <p:nvPr/>
          </p:nvSpPr>
          <p:spPr>
            <a:xfrm>
              <a:off x="0" y="0"/>
              <a:ext cx="4046014" cy="171301"/>
            </a:xfrm>
            <a:custGeom>
              <a:avLst/>
              <a:gdLst/>
              <a:ahLst/>
              <a:cxnLst/>
              <a:rect l="l" t="t" r="r" b="b"/>
              <a:pathLst>
                <a:path w="4046014" h="171301">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21" name="TextBox 21"/>
            <p:cNvSpPr txBox="1"/>
            <p:nvPr/>
          </p:nvSpPr>
          <p:spPr>
            <a:xfrm>
              <a:off x="0" y="-38100"/>
              <a:ext cx="4046014" cy="209401"/>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504564" y="1147297"/>
            <a:ext cx="6667955" cy="475579"/>
          </a:xfrm>
          <a:prstGeom prst="rect">
            <a:avLst/>
          </a:prstGeom>
        </p:spPr>
        <p:txBody>
          <a:bodyPr lIns="0" tIns="0" rIns="0" bIns="0" rtlCol="0" anchor="t">
            <a:spAutoFit/>
          </a:bodyPr>
          <a:lstStyle/>
          <a:p>
            <a:pPr algn="l">
              <a:lnSpc>
                <a:spcPts val="3919"/>
              </a:lnSpc>
              <a:spcBef>
                <a:spcPct val="0"/>
              </a:spcBef>
            </a:pPr>
            <a:r>
              <a:rPr lang="en-US" sz="2799" dirty="0">
                <a:solidFill>
                  <a:srgbClr val="FBF9F1"/>
                </a:solidFill>
                <a:latin typeface="Poppins Bold"/>
                <a:ea typeface="Poppins Bold"/>
                <a:cs typeface="Poppins Bold"/>
                <a:sym typeface="Poppins Bold"/>
              </a:rPr>
              <a:t>Control ECU</a:t>
            </a:r>
          </a:p>
        </p:txBody>
      </p:sp>
      <p:sp>
        <p:nvSpPr>
          <p:cNvPr id="23" name="TextBox 23"/>
          <p:cNvSpPr txBox="1"/>
          <p:nvPr/>
        </p:nvSpPr>
        <p:spPr>
          <a:xfrm>
            <a:off x="1504564" y="2601770"/>
            <a:ext cx="16326236" cy="4985980"/>
          </a:xfrm>
          <a:prstGeom prst="rect">
            <a:avLst/>
          </a:prstGeom>
        </p:spPr>
        <p:txBody>
          <a:bodyPr wrap="square" lIns="0" tIns="0" rIns="0" bIns="0" rtlCol="0" anchor="t">
            <a:spAutoFit/>
          </a:bodyPr>
          <a:lstStyle/>
          <a:p>
            <a:pPr marL="474979" lvl="1" indent="-237490" algn="l">
              <a:buFont typeface="Arial"/>
              <a:buChar char="•"/>
            </a:pPr>
            <a:r>
              <a:rPr lang="en-US" sz="3600" dirty="0"/>
              <a:t>All subsystems are off until UART receives the ‘A’ character from the security ECU. The ECU is connected with 3 push buttons: the 1st and 3rd buttons for SL and CCS, and the 2nd button for exchanging the gearbox (D, N, P, R).</a:t>
            </a:r>
          </a:p>
          <a:p>
            <a:pPr marL="474979" lvl="1" indent="-237490" algn="l">
              <a:buFont typeface="Arial"/>
              <a:buChar char="•"/>
            </a:pPr>
            <a:r>
              <a:rPr lang="en-US" sz="3600" dirty="0"/>
              <a:t>Brake Assistant System (BAS): The system is turned on when the gearbox is in D and returns to off otherwise. The system uses the distance measured by the ultrasonic sensor To Control The Bas Led . </a:t>
            </a:r>
          </a:p>
          <a:p>
            <a:pPr marL="237489" lvl="1" algn="l"/>
            <a:r>
              <a:rPr lang="en-US" sz="3600" dirty="0"/>
              <a:t>	- If the distance is &gt; 10 cm: BAS LED is off. </a:t>
            </a:r>
          </a:p>
          <a:p>
            <a:pPr marL="237489" lvl="1" algn="l"/>
            <a:r>
              <a:rPr lang="en-US" sz="3600" dirty="0"/>
              <a:t>	- If the distance is &gt; 5 cm, BAS LED is toggled every 100 </a:t>
            </a:r>
            <a:r>
              <a:rPr lang="en-US" sz="3600" dirty="0" err="1"/>
              <a:t>ms.</a:t>
            </a:r>
            <a:endParaRPr lang="en-US" sz="3600" dirty="0"/>
          </a:p>
          <a:p>
            <a:pPr marL="237489" lvl="1" algn="l"/>
            <a:r>
              <a:rPr lang="en-US" sz="3600" dirty="0"/>
              <a:t>	- Otherwise, the BAS LED is turned on. </a:t>
            </a:r>
            <a:endParaRPr lang="en-US" sz="3600" dirty="0">
              <a:solidFill>
                <a:srgbClr val="000000"/>
              </a:solidFill>
              <a:latin typeface="Lato"/>
              <a:ea typeface="Lato"/>
              <a:cs typeface="Lato"/>
              <a:sym typeface="Lato"/>
            </a:endParaRPr>
          </a:p>
        </p:txBody>
      </p:sp>
      <p:sp>
        <p:nvSpPr>
          <p:cNvPr id="26" name="Freeform 26"/>
          <p:cNvSpPr/>
          <p:nvPr/>
        </p:nvSpPr>
        <p:spPr>
          <a:xfrm>
            <a:off x="1359596" y="8850121"/>
            <a:ext cx="357759" cy="357759"/>
          </a:xfrm>
          <a:custGeom>
            <a:avLst/>
            <a:gdLst/>
            <a:ahLst/>
            <a:cxnLst/>
            <a:rect l="l" t="t" r="r" b="b"/>
            <a:pathLst>
              <a:path w="357759" h="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7" name="TextBox 27"/>
          <p:cNvSpPr txBox="1"/>
          <p:nvPr/>
        </p:nvSpPr>
        <p:spPr>
          <a:xfrm>
            <a:off x="1838090" y="8830563"/>
            <a:ext cx="3520620" cy="323935"/>
          </a:xfrm>
          <a:prstGeom prst="rect">
            <a:avLst/>
          </a:prstGeom>
        </p:spPr>
        <p:txBody>
          <a:bodyPr lIns="0" tIns="0" rIns="0" bIns="0" rtlCol="0" anchor="t">
            <a:spAutoFit/>
          </a:bodyPr>
          <a:lstStyle/>
          <a:p>
            <a:pPr algn="l">
              <a:lnSpc>
                <a:spcPts val="2800"/>
              </a:lnSpc>
              <a:spcBef>
                <a:spcPct val="0"/>
              </a:spcBef>
            </a:pPr>
            <a:r>
              <a:rPr lang="en-US" sz="2000" dirty="0">
                <a:solidFill>
                  <a:srgbClr val="E5E1DA"/>
                </a:solidFill>
                <a:latin typeface="Lato"/>
                <a:ea typeface="Lato"/>
                <a:cs typeface="Lato"/>
                <a:sym typeface="Lato"/>
              </a:rPr>
              <a:t>ITI Training 1-Month</a:t>
            </a:r>
          </a:p>
        </p:txBody>
      </p:sp>
    </p:spTree>
    <p:extLst>
      <p:ext uri="{BB962C8B-B14F-4D97-AF65-F5344CB8AC3E}">
        <p14:creationId xmlns:p14="http://schemas.microsoft.com/office/powerpoint/2010/main" val="3832381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6989496">
            <a:off x="-5091968" y="-1340368"/>
            <a:ext cx="11026567" cy="7966695"/>
          </a:xfrm>
          <a:custGeom>
            <a:avLst/>
            <a:gdLst/>
            <a:ahLst/>
            <a:cxnLst/>
            <a:rect l="l" t="t" r="r" b="b"/>
            <a:pathLst>
              <a:path w="11026567" h="7966695">
                <a:moveTo>
                  <a:pt x="0" y="0"/>
                </a:moveTo>
                <a:lnTo>
                  <a:pt x="11026567" y="0"/>
                </a:lnTo>
                <a:lnTo>
                  <a:pt x="11026567" y="7966695"/>
                </a:lnTo>
                <a:lnTo>
                  <a:pt x="0" y="796669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028700" y="932795"/>
            <a:ext cx="16802100" cy="1024635"/>
            <a:chOff x="0" y="0"/>
            <a:chExt cx="2109684" cy="269863"/>
          </a:xfrm>
        </p:grpSpPr>
        <p:sp>
          <p:nvSpPr>
            <p:cNvPr id="4" name="Freeform 4"/>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dirty="0"/>
            </a:p>
          </p:txBody>
        </p:sp>
        <p:sp>
          <p:nvSpPr>
            <p:cNvPr id="5" name="TextBox 5"/>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2967116">
            <a:off x="8691170" y="1377244"/>
            <a:ext cx="12892802" cy="9575242"/>
          </a:xfrm>
          <a:custGeom>
            <a:avLst/>
            <a:gdLst/>
            <a:ahLst/>
            <a:cxnLst/>
            <a:rect l="l" t="t" r="r" b="b"/>
            <a:pathLst>
              <a:path w="12892802" h="9575242">
                <a:moveTo>
                  <a:pt x="0" y="0"/>
                </a:moveTo>
                <a:lnTo>
                  <a:pt x="12892803" y="0"/>
                </a:lnTo>
                <a:lnTo>
                  <a:pt x="12892803" y="9575242"/>
                </a:lnTo>
                <a:lnTo>
                  <a:pt x="0" y="9575242"/>
                </a:lnTo>
                <a:lnTo>
                  <a:pt x="0" y="0"/>
                </a:lnTo>
                <a:close/>
              </a:path>
            </a:pathLst>
          </a:custGeom>
          <a:blipFill>
            <a:blip r:embed="rId2"/>
            <a:stretch>
              <a:fillRect r="-2793"/>
            </a:stretch>
          </a:blipFill>
        </p:spPr>
        <p:txBody>
          <a:bodyPr/>
          <a:lstStyle/>
          <a:p>
            <a:endParaRPr lang="en-US"/>
          </a:p>
        </p:txBody>
      </p:sp>
      <p:grpSp>
        <p:nvGrpSpPr>
          <p:cNvPr id="7" name="Group 7"/>
          <p:cNvGrpSpPr/>
          <p:nvPr/>
        </p:nvGrpSpPr>
        <p:grpSpPr>
          <a:xfrm>
            <a:off x="1028700" y="2151214"/>
            <a:ext cx="17030700" cy="6297125"/>
            <a:chOff x="0" y="0"/>
            <a:chExt cx="2109684" cy="1658502"/>
          </a:xfrm>
        </p:grpSpPr>
        <p:sp>
          <p:nvSpPr>
            <p:cNvPr id="8" name="Freeform 8"/>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9" name="TextBox 9"/>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8334444"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7" name="Freeform 17"/>
          <p:cNvSpPr/>
          <p:nvPr/>
        </p:nvSpPr>
        <p:spPr>
          <a:xfrm>
            <a:off x="16554836"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8" name="Freeform 18"/>
          <p:cNvSpPr/>
          <p:nvPr/>
        </p:nvSpPr>
        <p:spPr>
          <a:xfrm>
            <a:off x="16608890" y="8703795"/>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9" name="Group 19"/>
          <p:cNvGrpSpPr/>
          <p:nvPr/>
        </p:nvGrpSpPr>
        <p:grpSpPr>
          <a:xfrm>
            <a:off x="1028700" y="8703795"/>
            <a:ext cx="15362208" cy="650410"/>
            <a:chOff x="0" y="0"/>
            <a:chExt cx="4046014" cy="171301"/>
          </a:xfrm>
        </p:grpSpPr>
        <p:sp>
          <p:nvSpPr>
            <p:cNvPr id="20" name="Freeform 20"/>
            <p:cNvSpPr/>
            <p:nvPr/>
          </p:nvSpPr>
          <p:spPr>
            <a:xfrm>
              <a:off x="0" y="0"/>
              <a:ext cx="4046014" cy="171301"/>
            </a:xfrm>
            <a:custGeom>
              <a:avLst/>
              <a:gdLst/>
              <a:ahLst/>
              <a:cxnLst/>
              <a:rect l="l" t="t" r="r" b="b"/>
              <a:pathLst>
                <a:path w="4046014" h="171301">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21" name="TextBox 21"/>
            <p:cNvSpPr txBox="1"/>
            <p:nvPr/>
          </p:nvSpPr>
          <p:spPr>
            <a:xfrm>
              <a:off x="0" y="-38100"/>
              <a:ext cx="4046014" cy="209401"/>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504564" y="1147297"/>
            <a:ext cx="6667955" cy="475579"/>
          </a:xfrm>
          <a:prstGeom prst="rect">
            <a:avLst/>
          </a:prstGeom>
        </p:spPr>
        <p:txBody>
          <a:bodyPr lIns="0" tIns="0" rIns="0" bIns="0" rtlCol="0" anchor="t">
            <a:spAutoFit/>
          </a:bodyPr>
          <a:lstStyle/>
          <a:p>
            <a:pPr algn="l">
              <a:lnSpc>
                <a:spcPts val="3919"/>
              </a:lnSpc>
              <a:spcBef>
                <a:spcPct val="0"/>
              </a:spcBef>
            </a:pPr>
            <a:r>
              <a:rPr lang="en-US" sz="2799" dirty="0">
                <a:solidFill>
                  <a:srgbClr val="FBF9F1"/>
                </a:solidFill>
                <a:latin typeface="Poppins Bold"/>
                <a:ea typeface="Poppins Bold"/>
                <a:cs typeface="Poppins Bold"/>
                <a:sym typeface="Poppins Bold"/>
              </a:rPr>
              <a:t>Control ECU Cont.</a:t>
            </a:r>
          </a:p>
        </p:txBody>
      </p:sp>
      <p:sp>
        <p:nvSpPr>
          <p:cNvPr id="23" name="TextBox 23"/>
          <p:cNvSpPr txBox="1"/>
          <p:nvPr/>
        </p:nvSpPr>
        <p:spPr>
          <a:xfrm>
            <a:off x="1504564" y="2601770"/>
            <a:ext cx="16326236" cy="4985980"/>
          </a:xfrm>
          <a:prstGeom prst="rect">
            <a:avLst/>
          </a:prstGeom>
        </p:spPr>
        <p:txBody>
          <a:bodyPr wrap="square" lIns="0" tIns="0" rIns="0" bIns="0" rtlCol="0" anchor="t">
            <a:spAutoFit/>
          </a:bodyPr>
          <a:lstStyle/>
          <a:p>
            <a:pPr marL="474979" lvl="1" indent="-237490" algn="l">
              <a:buFont typeface="Arial"/>
              <a:buChar char="•"/>
            </a:pPr>
            <a:r>
              <a:rPr lang="en-US" sz="3600" dirty="0"/>
              <a:t>Speed Limiter System (SL): The system is turned on using the SL push button when the gearbox is in D and returns to off if the gearbox isn’t in D or if the SL push button is used. The SL LED will turn on if SL is on and turn off otherwise.</a:t>
            </a:r>
          </a:p>
          <a:p>
            <a:pPr marL="474979" lvl="1" indent="-237490" algn="l">
              <a:buFont typeface="Arial"/>
              <a:buChar char="•"/>
            </a:pPr>
            <a:r>
              <a:rPr lang="en-US" sz="3600" dirty="0"/>
              <a:t>Cross Control System (CCS): The system is turned on using the CCS push button when the gearbox is in D and returns to off if the gearbox isn’t in D, or if the CCS push button or gas potentiometer is exchanged. The CCS LED will turn on if the CCS is on and turn off otherwise.</a:t>
            </a:r>
          </a:p>
          <a:p>
            <a:pPr marL="474979" lvl="1" indent="-237490" algn="l">
              <a:buFont typeface="Arial"/>
              <a:buChar char="•"/>
            </a:pPr>
            <a:r>
              <a:rPr lang="en-US" sz="3600" dirty="0"/>
              <a:t>Kilometer Counter: Print the kilometer value on the LCD. This value will increment at a high rate if the gas potentiometer is high and vice versa.</a:t>
            </a:r>
            <a:endParaRPr lang="en-US" sz="3600" dirty="0">
              <a:solidFill>
                <a:srgbClr val="000000"/>
              </a:solidFill>
              <a:latin typeface="Lato"/>
              <a:ea typeface="Lato"/>
              <a:cs typeface="Lato"/>
              <a:sym typeface="Lato"/>
            </a:endParaRPr>
          </a:p>
        </p:txBody>
      </p:sp>
      <p:sp>
        <p:nvSpPr>
          <p:cNvPr id="26" name="Freeform 26"/>
          <p:cNvSpPr/>
          <p:nvPr/>
        </p:nvSpPr>
        <p:spPr>
          <a:xfrm>
            <a:off x="1359596" y="8850121"/>
            <a:ext cx="357759" cy="357759"/>
          </a:xfrm>
          <a:custGeom>
            <a:avLst/>
            <a:gdLst/>
            <a:ahLst/>
            <a:cxnLst/>
            <a:rect l="l" t="t" r="r" b="b"/>
            <a:pathLst>
              <a:path w="357759" h="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7" name="TextBox 27"/>
          <p:cNvSpPr txBox="1"/>
          <p:nvPr/>
        </p:nvSpPr>
        <p:spPr>
          <a:xfrm>
            <a:off x="1838090" y="8830563"/>
            <a:ext cx="3520620" cy="323935"/>
          </a:xfrm>
          <a:prstGeom prst="rect">
            <a:avLst/>
          </a:prstGeom>
        </p:spPr>
        <p:txBody>
          <a:bodyPr lIns="0" tIns="0" rIns="0" bIns="0" rtlCol="0" anchor="t">
            <a:spAutoFit/>
          </a:bodyPr>
          <a:lstStyle/>
          <a:p>
            <a:pPr algn="l">
              <a:lnSpc>
                <a:spcPts val="2800"/>
              </a:lnSpc>
              <a:spcBef>
                <a:spcPct val="0"/>
              </a:spcBef>
            </a:pPr>
            <a:r>
              <a:rPr lang="en-US" sz="2000" dirty="0">
                <a:solidFill>
                  <a:srgbClr val="E5E1DA"/>
                </a:solidFill>
                <a:latin typeface="Lato"/>
                <a:ea typeface="Lato"/>
                <a:cs typeface="Lato"/>
                <a:sym typeface="Lato"/>
              </a:rPr>
              <a:t>ITI Training 1-Month</a:t>
            </a:r>
          </a:p>
        </p:txBody>
      </p:sp>
    </p:spTree>
    <p:extLst>
      <p:ext uri="{BB962C8B-B14F-4D97-AF65-F5344CB8AC3E}">
        <p14:creationId xmlns:p14="http://schemas.microsoft.com/office/powerpoint/2010/main" val="1321258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6989496">
            <a:off x="-5091968" y="-1340368"/>
            <a:ext cx="11026567" cy="7966695"/>
          </a:xfrm>
          <a:custGeom>
            <a:avLst/>
            <a:gdLst/>
            <a:ahLst/>
            <a:cxnLst/>
            <a:rect l="l" t="t" r="r" b="b"/>
            <a:pathLst>
              <a:path w="11026567" h="7966695">
                <a:moveTo>
                  <a:pt x="0" y="0"/>
                </a:moveTo>
                <a:lnTo>
                  <a:pt x="11026567" y="0"/>
                </a:lnTo>
                <a:lnTo>
                  <a:pt x="11026567" y="7966695"/>
                </a:lnTo>
                <a:lnTo>
                  <a:pt x="0" y="796669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028700" y="932795"/>
            <a:ext cx="16802100" cy="1024635"/>
            <a:chOff x="0" y="0"/>
            <a:chExt cx="2109684" cy="269863"/>
          </a:xfrm>
        </p:grpSpPr>
        <p:sp>
          <p:nvSpPr>
            <p:cNvPr id="4" name="Freeform 4"/>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dirty="0"/>
            </a:p>
          </p:txBody>
        </p:sp>
        <p:sp>
          <p:nvSpPr>
            <p:cNvPr id="5" name="TextBox 5"/>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2967116">
            <a:off x="8691170" y="1377244"/>
            <a:ext cx="12892802" cy="9575242"/>
          </a:xfrm>
          <a:custGeom>
            <a:avLst/>
            <a:gdLst/>
            <a:ahLst/>
            <a:cxnLst/>
            <a:rect l="l" t="t" r="r" b="b"/>
            <a:pathLst>
              <a:path w="12892802" h="9575242">
                <a:moveTo>
                  <a:pt x="0" y="0"/>
                </a:moveTo>
                <a:lnTo>
                  <a:pt x="12892803" y="0"/>
                </a:lnTo>
                <a:lnTo>
                  <a:pt x="12892803" y="9575242"/>
                </a:lnTo>
                <a:lnTo>
                  <a:pt x="0" y="9575242"/>
                </a:lnTo>
                <a:lnTo>
                  <a:pt x="0" y="0"/>
                </a:lnTo>
                <a:close/>
              </a:path>
            </a:pathLst>
          </a:custGeom>
          <a:blipFill>
            <a:blip r:embed="rId2"/>
            <a:stretch>
              <a:fillRect r="-2793"/>
            </a:stretch>
          </a:blipFill>
        </p:spPr>
        <p:txBody>
          <a:bodyPr/>
          <a:lstStyle/>
          <a:p>
            <a:endParaRPr lang="en-US"/>
          </a:p>
        </p:txBody>
      </p:sp>
      <p:grpSp>
        <p:nvGrpSpPr>
          <p:cNvPr id="7" name="Group 7"/>
          <p:cNvGrpSpPr/>
          <p:nvPr/>
        </p:nvGrpSpPr>
        <p:grpSpPr>
          <a:xfrm>
            <a:off x="1028700" y="2151214"/>
            <a:ext cx="17030700" cy="6297125"/>
            <a:chOff x="0" y="0"/>
            <a:chExt cx="2109684" cy="1658502"/>
          </a:xfrm>
        </p:grpSpPr>
        <p:sp>
          <p:nvSpPr>
            <p:cNvPr id="8" name="Freeform 8"/>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9" name="TextBox 9"/>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8334444"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7" name="Freeform 17"/>
          <p:cNvSpPr/>
          <p:nvPr/>
        </p:nvSpPr>
        <p:spPr>
          <a:xfrm>
            <a:off x="16554836"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8" name="Freeform 18"/>
          <p:cNvSpPr/>
          <p:nvPr/>
        </p:nvSpPr>
        <p:spPr>
          <a:xfrm>
            <a:off x="16608890" y="8703795"/>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9" name="Group 19"/>
          <p:cNvGrpSpPr/>
          <p:nvPr/>
        </p:nvGrpSpPr>
        <p:grpSpPr>
          <a:xfrm>
            <a:off x="1028700" y="8703795"/>
            <a:ext cx="15362208" cy="650410"/>
            <a:chOff x="0" y="0"/>
            <a:chExt cx="4046014" cy="171301"/>
          </a:xfrm>
        </p:grpSpPr>
        <p:sp>
          <p:nvSpPr>
            <p:cNvPr id="20" name="Freeform 20"/>
            <p:cNvSpPr/>
            <p:nvPr/>
          </p:nvSpPr>
          <p:spPr>
            <a:xfrm>
              <a:off x="0" y="0"/>
              <a:ext cx="4046014" cy="171301"/>
            </a:xfrm>
            <a:custGeom>
              <a:avLst/>
              <a:gdLst/>
              <a:ahLst/>
              <a:cxnLst/>
              <a:rect l="l" t="t" r="r" b="b"/>
              <a:pathLst>
                <a:path w="4046014" h="171301">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21" name="TextBox 21"/>
            <p:cNvSpPr txBox="1"/>
            <p:nvPr/>
          </p:nvSpPr>
          <p:spPr>
            <a:xfrm>
              <a:off x="0" y="-38100"/>
              <a:ext cx="4046014" cy="209401"/>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504564" y="1147297"/>
            <a:ext cx="6667955" cy="475579"/>
          </a:xfrm>
          <a:prstGeom prst="rect">
            <a:avLst/>
          </a:prstGeom>
        </p:spPr>
        <p:txBody>
          <a:bodyPr lIns="0" tIns="0" rIns="0" bIns="0" rtlCol="0" anchor="t">
            <a:spAutoFit/>
          </a:bodyPr>
          <a:lstStyle/>
          <a:p>
            <a:pPr algn="l">
              <a:lnSpc>
                <a:spcPts val="3919"/>
              </a:lnSpc>
              <a:spcBef>
                <a:spcPct val="0"/>
              </a:spcBef>
            </a:pPr>
            <a:r>
              <a:rPr lang="en-US" sz="2799" dirty="0">
                <a:solidFill>
                  <a:srgbClr val="FBF9F1"/>
                </a:solidFill>
                <a:latin typeface="Poppins Bold"/>
                <a:ea typeface="Poppins Bold"/>
                <a:cs typeface="Poppins Bold"/>
                <a:sym typeface="Poppins Bold"/>
              </a:rPr>
              <a:t>Control ECU Cont.</a:t>
            </a:r>
          </a:p>
        </p:txBody>
      </p:sp>
      <p:sp>
        <p:nvSpPr>
          <p:cNvPr id="23" name="TextBox 23"/>
          <p:cNvSpPr txBox="1"/>
          <p:nvPr/>
        </p:nvSpPr>
        <p:spPr>
          <a:xfrm>
            <a:off x="1504564" y="2601770"/>
            <a:ext cx="16326236" cy="2215991"/>
          </a:xfrm>
          <a:prstGeom prst="rect">
            <a:avLst/>
          </a:prstGeom>
        </p:spPr>
        <p:txBody>
          <a:bodyPr wrap="square" lIns="0" tIns="0" rIns="0" bIns="0" rtlCol="0" anchor="t">
            <a:spAutoFit/>
          </a:bodyPr>
          <a:lstStyle/>
          <a:p>
            <a:pPr marL="474979" lvl="1" indent="-237490" algn="l">
              <a:buFont typeface="Arial"/>
              <a:buChar char="•"/>
            </a:pPr>
            <a:r>
              <a:rPr lang="en-US" sz="3600" dirty="0"/>
              <a:t>Drive Monitoring: The system is turned off by default because the gearbox is in N by default. The system is turned on when the gearbox is in D and returns to off otherwise. The system is monitoring the driver. If the timer counts 5 seconds without any change in the system, the buzzer will be toggled every 100 </a:t>
            </a:r>
            <a:r>
              <a:rPr lang="en-US" sz="3600" dirty="0" err="1"/>
              <a:t>ms</a:t>
            </a:r>
            <a:endParaRPr lang="en-US" sz="3600" dirty="0">
              <a:solidFill>
                <a:srgbClr val="000000"/>
              </a:solidFill>
              <a:latin typeface="Lato"/>
              <a:ea typeface="Lato"/>
              <a:cs typeface="Lato"/>
              <a:sym typeface="Lato"/>
            </a:endParaRPr>
          </a:p>
        </p:txBody>
      </p:sp>
      <p:sp>
        <p:nvSpPr>
          <p:cNvPr id="26" name="Freeform 26"/>
          <p:cNvSpPr/>
          <p:nvPr/>
        </p:nvSpPr>
        <p:spPr>
          <a:xfrm>
            <a:off x="1359596" y="8850121"/>
            <a:ext cx="357759" cy="357759"/>
          </a:xfrm>
          <a:custGeom>
            <a:avLst/>
            <a:gdLst/>
            <a:ahLst/>
            <a:cxnLst/>
            <a:rect l="l" t="t" r="r" b="b"/>
            <a:pathLst>
              <a:path w="357759" h="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7" name="TextBox 27"/>
          <p:cNvSpPr txBox="1"/>
          <p:nvPr/>
        </p:nvSpPr>
        <p:spPr>
          <a:xfrm>
            <a:off x="1838090" y="8830563"/>
            <a:ext cx="3520620" cy="323935"/>
          </a:xfrm>
          <a:prstGeom prst="rect">
            <a:avLst/>
          </a:prstGeom>
        </p:spPr>
        <p:txBody>
          <a:bodyPr lIns="0" tIns="0" rIns="0" bIns="0" rtlCol="0" anchor="t">
            <a:spAutoFit/>
          </a:bodyPr>
          <a:lstStyle/>
          <a:p>
            <a:pPr algn="l">
              <a:lnSpc>
                <a:spcPts val="2800"/>
              </a:lnSpc>
              <a:spcBef>
                <a:spcPct val="0"/>
              </a:spcBef>
            </a:pPr>
            <a:r>
              <a:rPr lang="en-US" sz="2000" dirty="0">
                <a:solidFill>
                  <a:srgbClr val="E5E1DA"/>
                </a:solidFill>
                <a:latin typeface="Lato"/>
                <a:ea typeface="Lato"/>
                <a:cs typeface="Lato"/>
                <a:sym typeface="Lato"/>
              </a:rPr>
              <a:t>ITI Training 1-Month</a:t>
            </a:r>
          </a:p>
        </p:txBody>
      </p:sp>
    </p:spTree>
    <p:extLst>
      <p:ext uri="{BB962C8B-B14F-4D97-AF65-F5344CB8AC3E}">
        <p14:creationId xmlns:p14="http://schemas.microsoft.com/office/powerpoint/2010/main" val="27699453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869</Words>
  <Application>Microsoft Office PowerPoint</Application>
  <PresentationFormat>Custom</PresentationFormat>
  <Paragraphs>61</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Lato Bold</vt:lpstr>
      <vt:lpstr>Poppins</vt:lpstr>
      <vt:lpstr>Poppins Bold</vt:lpstr>
      <vt:lpstr>Arial</vt:lpstr>
      <vt:lpstr>Calibri</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Elegant and Modern Startup Pitch Deck Presentation</dc:title>
  <cp:lastModifiedBy>عبدالرحمن على جوده محمد عبدالوهاب</cp:lastModifiedBy>
  <cp:revision>11</cp:revision>
  <dcterms:created xsi:type="dcterms:W3CDTF">2006-08-16T00:00:00Z</dcterms:created>
  <dcterms:modified xsi:type="dcterms:W3CDTF">2024-08-25T19:10:58Z</dcterms:modified>
  <dc:identifier>DAGO4i2bB08</dc:identifier>
</cp:coreProperties>
</file>

<file path=docProps/thumbnail.jpeg>
</file>